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78" r:id="rId6"/>
    <p:sldId id="368" r:id="rId7"/>
    <p:sldId id="379" r:id="rId8"/>
    <p:sldId id="386" r:id="rId9"/>
    <p:sldId id="380" r:id="rId10"/>
    <p:sldId id="381" r:id="rId11"/>
    <p:sldId id="382" r:id="rId12"/>
    <p:sldId id="384"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1694FB5B-3675-43BE-B525-C1F36A4B8481}">
          <p14:sldIdLst>
            <p14:sldId id="341"/>
            <p14:sldId id="378"/>
            <p14:sldId id="368"/>
            <p14:sldId id="379"/>
            <p14:sldId id="386"/>
            <p14:sldId id="380"/>
            <p14:sldId id="381"/>
            <p14:sldId id="382"/>
            <p14:sldId id="38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Xubin" initials="Xubin" lastIdx="8" clrIdx="0">
    <p:extLst>
      <p:ext uri="{19B8F6BF-5375-455C-9EA6-DF929625EA0E}">
        <p15:presenceInfo xmlns:p15="http://schemas.microsoft.com/office/powerpoint/2012/main" userId="Huawei-Xubin" providerId="None"/>
      </p:ext>
    </p:extLst>
  </p:cmAuthor>
  <p:cmAuthor id="2" name="Steven Wenham" initials="SJW" lastIdx="2" clrIdx="1">
    <p:extLst>
      <p:ext uri="{19B8F6BF-5375-455C-9EA6-DF929625EA0E}">
        <p15:presenceInfo xmlns:p15="http://schemas.microsoft.com/office/powerpoint/2012/main" userId="Steven Wenh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70C0"/>
    <a:srgbClr val="197EAD"/>
    <a:srgbClr val="FF6600"/>
    <a:srgbClr val="FFFFFF"/>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397" autoAdjust="0"/>
    <p:restoredTop sz="86957" autoAdjust="0"/>
  </p:normalViewPr>
  <p:slideViewPr>
    <p:cSldViewPr snapToGrid="0">
      <p:cViewPr varScale="1">
        <p:scale>
          <a:sx n="99" d="100"/>
          <a:sy n="99" d="100"/>
        </p:scale>
        <p:origin x="1584" y="8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varScale="1">
        <p:scale>
          <a:sx n="79" d="100"/>
          <a:sy n="79" d="100"/>
        </p:scale>
        <p:origin x="4008"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364332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831889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285561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444867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836767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1362281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11058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800" b="1" dirty="0">
                <a:effectLst/>
                <a:latin typeface="Arial" panose="020B0604020202020204" pitchFamily="34" charset="0"/>
                <a:ea typeface="Aptos" panose="020B0004020202020204" pitchFamily="34" charset="0"/>
              </a:rPr>
              <a:t>SA WG2 Meeting #166-Ad Hoc-e							</a:t>
            </a:r>
            <a:r>
              <a:rPr lang="en-GB" sz="1800" b="1" dirty="0">
                <a:solidFill>
                  <a:srgbClr val="0000FF"/>
                </a:solidFill>
                <a:effectLst/>
                <a:latin typeface="Arial" panose="020B0604020202020204" pitchFamily="34" charset="0"/>
                <a:ea typeface="Aptos" panose="020B0004020202020204" pitchFamily="34" charset="0"/>
              </a:rPr>
              <a:t>S2-2500780</a:t>
            </a:r>
          </a:p>
          <a:p>
            <a:pPr eaLnBrk="1" hangingPunct="1">
              <a:defRPr/>
            </a:pPr>
            <a:r>
              <a:rPr lang="en-US" sz="1800" b="1" dirty="0">
                <a:effectLst/>
                <a:latin typeface="Arial" panose="020B0604020202020204" pitchFamily="34" charset="0"/>
                <a:ea typeface="Aptos" panose="020B0004020202020204" pitchFamily="34" charset="0"/>
              </a:rPr>
              <a:t>20 – 24, January 2025, Online </a:t>
            </a:r>
            <a:endParaRPr lang="en-GB"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36783" y="1709738"/>
            <a:ext cx="11367505" cy="2852737"/>
          </a:xfrm>
        </p:spPr>
        <p:txBody>
          <a:bodyPr/>
          <a:lstStyle/>
          <a:p>
            <a:pPr eaLnBrk="1" hangingPunct="1"/>
            <a:r>
              <a:rPr lang="en-US" altLang="zh-CN" sz="4000" dirty="0">
                <a:solidFill>
                  <a:srgbClr val="C00000"/>
                </a:solidFill>
              </a:rPr>
              <a:t>Discussion on S&amp;F Monitoring List</a:t>
            </a:r>
            <a:br>
              <a:rPr lang="en-US" altLang="zh-CN" sz="4000" dirty="0">
                <a:solidFill>
                  <a:srgbClr val="C00000"/>
                </a:solidFill>
              </a:rPr>
            </a:br>
            <a:r>
              <a:rPr lang="en-US" altLang="zh-CN" sz="4000" dirty="0">
                <a:solidFill>
                  <a:srgbClr val="C00000"/>
                </a:solidFill>
              </a:rPr>
              <a:t>And</a:t>
            </a:r>
            <a:br>
              <a:rPr lang="en-US" altLang="zh-CN" sz="4000" dirty="0">
                <a:solidFill>
                  <a:srgbClr val="C00000"/>
                </a:solidFill>
              </a:rPr>
            </a:br>
            <a:r>
              <a:rPr lang="en-US" altLang="zh-CN" sz="4000" dirty="0">
                <a:solidFill>
                  <a:srgbClr val="C00000"/>
                </a:solidFill>
              </a:rPr>
              <a:t>Transition between S&amp;F mode and normal mode</a:t>
            </a:r>
            <a:endParaRPr lang="en-GB" altLang="en-US" sz="4000" dirty="0">
              <a:solidFill>
                <a:srgbClr val="C00000"/>
              </a:solidFill>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2203" y="4562475"/>
            <a:ext cx="7886700" cy="1500187"/>
          </a:xfrm>
        </p:spPr>
        <p:txBody>
          <a:bodyPr/>
          <a:lstStyle/>
          <a:p>
            <a:pPr marL="0" indent="0" eaLnBrk="1" hangingPunct="1">
              <a:buFontTx/>
              <a:buNone/>
            </a:pPr>
            <a:endParaRPr lang="en-GB" altLang="en-US" sz="2400" dirty="0">
              <a:solidFill>
                <a:srgbClr val="C00000"/>
              </a:solidFill>
            </a:endParaRPr>
          </a:p>
          <a:p>
            <a:pPr marL="0" indent="0" eaLnBrk="1" hangingPunct="1">
              <a:buFontTx/>
              <a:buNone/>
            </a:pPr>
            <a:r>
              <a:rPr lang="en-US" altLang="zh-CN" sz="2400" dirty="0">
                <a:solidFill>
                  <a:srgbClr val="C00000"/>
                </a:solidFill>
                <a:latin typeface="Arial" panose="020B0604020202020204" pitchFamily="34" charset="0"/>
              </a:rPr>
              <a:t>Huawei, </a:t>
            </a:r>
            <a:r>
              <a:rPr lang="en-US" altLang="zh-CN" sz="2400" dirty="0" err="1">
                <a:solidFill>
                  <a:srgbClr val="C00000"/>
                </a:solidFill>
                <a:latin typeface="Arial" panose="020B0604020202020204" pitchFamily="34" charset="0"/>
              </a:rPr>
              <a:t>HiSilicon</a:t>
            </a:r>
            <a:endParaRPr lang="en-GB" altLang="en-US" sz="2400" dirty="0">
              <a:solidFill>
                <a:srgbClr val="C00000"/>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4C6A66-07CC-4E4E-93C1-1867DEA6875E}"/>
              </a:ext>
            </a:extLst>
          </p:cNvPr>
          <p:cNvSpPr>
            <a:spLocks noGrp="1"/>
          </p:cNvSpPr>
          <p:nvPr>
            <p:ph type="title"/>
          </p:nvPr>
        </p:nvSpPr>
        <p:spPr/>
        <p:txBody>
          <a:bodyPr/>
          <a:lstStyle/>
          <a:p>
            <a:r>
              <a:rPr lang="en-US" altLang="zh-CN" dirty="0">
                <a:solidFill>
                  <a:srgbClr val="C00000"/>
                </a:solidFill>
              </a:rPr>
              <a:t>Content</a:t>
            </a:r>
            <a:endParaRPr lang="zh-CN" altLang="en-US" dirty="0">
              <a:solidFill>
                <a:srgbClr val="C00000"/>
              </a:solidFill>
            </a:endParaRPr>
          </a:p>
        </p:txBody>
      </p:sp>
      <p:sp>
        <p:nvSpPr>
          <p:cNvPr id="3" name="内容占位符 2">
            <a:extLst>
              <a:ext uri="{FF2B5EF4-FFF2-40B4-BE49-F238E27FC236}">
                <a16:creationId xmlns:a16="http://schemas.microsoft.com/office/drawing/2014/main" id="{AE3BAE33-8E67-485B-A3EA-7DDCD32D7BE4}"/>
              </a:ext>
            </a:extLst>
          </p:cNvPr>
          <p:cNvSpPr>
            <a:spLocks noGrp="1"/>
          </p:cNvSpPr>
          <p:nvPr>
            <p:ph idx="1"/>
          </p:nvPr>
        </p:nvSpPr>
        <p:spPr/>
        <p:txBody>
          <a:bodyPr/>
          <a:lstStyle/>
          <a:p>
            <a:r>
              <a:rPr lang="en-US" altLang="zh-CN" dirty="0"/>
              <a:t>1. Satellite List sent to UE</a:t>
            </a:r>
          </a:p>
          <a:p>
            <a:pPr lvl="1"/>
            <a:r>
              <a:rPr lang="en-US" altLang="zh-CN" dirty="0"/>
              <a:t>Editor’s Notes</a:t>
            </a:r>
          </a:p>
          <a:p>
            <a:pPr lvl="1"/>
            <a:r>
              <a:rPr lang="en-US" altLang="zh-CN" dirty="0"/>
              <a:t>What kind of Satellites are included in the list</a:t>
            </a:r>
          </a:p>
          <a:p>
            <a:r>
              <a:rPr lang="en-US" altLang="zh-CN" dirty="0"/>
              <a:t>2. </a:t>
            </a:r>
            <a:r>
              <a:rPr lang="en-US" altLang="zh-CN"/>
              <a:t>Mode </a:t>
            </a:r>
            <a:r>
              <a:rPr lang="en-US" altLang="zh-CN" dirty="0"/>
              <a:t>t</a:t>
            </a:r>
            <a:r>
              <a:rPr lang="en-US" altLang="zh-CN"/>
              <a:t>ransition</a:t>
            </a:r>
            <a:endParaRPr lang="en-US" altLang="zh-CN" dirty="0"/>
          </a:p>
          <a:p>
            <a:pPr lvl="1"/>
            <a:r>
              <a:rPr lang="en-US" altLang="zh-CN" dirty="0"/>
              <a:t>Scenario-1: Transition from Non-S&amp;F mode to S&amp;F mode</a:t>
            </a:r>
          </a:p>
          <a:p>
            <a:pPr lvl="1"/>
            <a:r>
              <a:rPr lang="en-US" altLang="zh-CN" dirty="0"/>
              <a:t>Scenario-2: Transition from S&amp;F mode to non-S&amp;F mode</a:t>
            </a:r>
          </a:p>
          <a:p>
            <a:pPr lvl="1"/>
            <a:endParaRPr lang="zh-CN" altLang="en-US" dirty="0"/>
          </a:p>
        </p:txBody>
      </p:sp>
    </p:spTree>
    <p:extLst>
      <p:ext uri="{BB962C8B-B14F-4D97-AF65-F5344CB8AC3E}">
        <p14:creationId xmlns:p14="http://schemas.microsoft.com/office/powerpoint/2010/main" val="4545944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88C5F4-F2EA-424D-808D-B349BB1C272A}"/>
              </a:ext>
            </a:extLst>
          </p:cNvPr>
          <p:cNvSpPr>
            <a:spLocks noGrp="1"/>
          </p:cNvSpPr>
          <p:nvPr>
            <p:ph type="title"/>
          </p:nvPr>
        </p:nvSpPr>
        <p:spPr/>
        <p:txBody>
          <a:bodyPr/>
          <a:lstStyle/>
          <a:p>
            <a:r>
              <a:rPr lang="en-US" altLang="zh-CN" dirty="0">
                <a:solidFill>
                  <a:srgbClr val="C00000"/>
                </a:solidFill>
              </a:rPr>
              <a:t>Background/LS from RAN2</a:t>
            </a:r>
            <a:endParaRPr lang="zh-CN" altLang="en-US" dirty="0">
              <a:solidFill>
                <a:srgbClr val="C00000"/>
              </a:solidFill>
            </a:endParaRPr>
          </a:p>
        </p:txBody>
      </p:sp>
      <p:sp>
        <p:nvSpPr>
          <p:cNvPr id="3" name="内容占位符 2">
            <a:extLst>
              <a:ext uri="{FF2B5EF4-FFF2-40B4-BE49-F238E27FC236}">
                <a16:creationId xmlns:a16="http://schemas.microsoft.com/office/drawing/2014/main" id="{88A868AB-D614-4FE0-AEC3-87F6BA46460B}"/>
              </a:ext>
            </a:extLst>
          </p:cNvPr>
          <p:cNvSpPr>
            <a:spLocks noGrp="1"/>
          </p:cNvSpPr>
          <p:nvPr>
            <p:ph idx="1"/>
          </p:nvPr>
        </p:nvSpPr>
        <p:spPr>
          <a:xfrm>
            <a:off x="377687" y="1825625"/>
            <a:ext cx="11522765" cy="4351338"/>
          </a:xfrm>
        </p:spPr>
        <p:txBody>
          <a:bodyPr/>
          <a:lstStyle/>
          <a:p>
            <a:r>
              <a:rPr lang="en-US" altLang="zh-CN" sz="1600" dirty="0"/>
              <a:t>RAN2 send an LS (</a:t>
            </a:r>
            <a:r>
              <a:rPr lang="en-US" altLang="zh-CN" sz="1600" b="1" kern="100" dirty="0">
                <a:effectLst/>
                <a:latin typeface="Arial" panose="020B0604020202020204" pitchFamily="34" charset="0"/>
                <a:ea typeface="MS Mincho" panose="02020609040205080304" pitchFamily="49" charset="-128"/>
                <a:cs typeface="Times New Roman" panose="02020603050405020304" pitchFamily="18" charset="0"/>
              </a:rPr>
              <a:t>R2-2411197</a:t>
            </a:r>
            <a:r>
              <a:rPr lang="en-US" altLang="zh-CN" sz="1600" dirty="0"/>
              <a:t>) to SA2 as below:</a:t>
            </a:r>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1600" dirty="0">
              <a:solidFill>
                <a:srgbClr val="C00000"/>
              </a:solidFill>
            </a:endParaRPr>
          </a:p>
          <a:p>
            <a:r>
              <a:rPr lang="en-US" altLang="zh-CN" sz="1600" dirty="0">
                <a:solidFill>
                  <a:srgbClr val="C00000"/>
                </a:solidFill>
              </a:rPr>
              <a:t>The issues are </a:t>
            </a:r>
          </a:p>
          <a:p>
            <a:pPr lvl="1"/>
            <a:r>
              <a:rPr lang="en-US" altLang="zh-CN" sz="1400" dirty="0">
                <a:solidFill>
                  <a:srgbClr val="C00000"/>
                </a:solidFill>
              </a:rPr>
              <a:t>What kind of satellite is included in the satellite list?</a:t>
            </a:r>
          </a:p>
          <a:p>
            <a:pPr lvl="1"/>
            <a:r>
              <a:rPr lang="en-US" altLang="zh-CN" sz="1400" dirty="0">
                <a:solidFill>
                  <a:srgbClr val="C00000"/>
                </a:solidFill>
              </a:rPr>
              <a:t>What is the UE behavior on receiving the list?</a:t>
            </a:r>
          </a:p>
        </p:txBody>
      </p:sp>
      <p:sp>
        <p:nvSpPr>
          <p:cNvPr id="4" name="文本框 3">
            <a:extLst>
              <a:ext uri="{FF2B5EF4-FFF2-40B4-BE49-F238E27FC236}">
                <a16:creationId xmlns:a16="http://schemas.microsoft.com/office/drawing/2014/main" id="{940A57D6-C5C4-4CAF-80B4-A805131FB61C}"/>
              </a:ext>
            </a:extLst>
          </p:cNvPr>
          <p:cNvSpPr txBox="1"/>
          <p:nvPr/>
        </p:nvSpPr>
        <p:spPr>
          <a:xfrm>
            <a:off x="704298" y="2207118"/>
            <a:ext cx="11304104" cy="2700739"/>
          </a:xfrm>
          <a:prstGeom prst="rect">
            <a:avLst/>
          </a:prstGeom>
          <a:solidFill>
            <a:schemeClr val="bg1">
              <a:lumMod val="95000"/>
            </a:schemeClr>
          </a:solidFill>
        </p:spPr>
        <p:txBody>
          <a:bodyPr wrap="square" rtlCol="0">
            <a:spAutoFit/>
          </a:bodyPr>
          <a:lstStyle/>
          <a:p>
            <a:pPr fontAlgn="auto" hangingPunct="1">
              <a:spcAft>
                <a:spcPts val="600"/>
              </a:spcAft>
            </a:pPr>
            <a:r>
              <a:rPr lang="en-US" altLang="zh-CN" sz="1200" kern="100" dirty="0">
                <a:effectLst/>
                <a:latin typeface="Arial" panose="020B0604020202020204" pitchFamily="34" charset="0"/>
                <a:ea typeface="等线" panose="02010600030101010101" pitchFamily="2" charset="-122"/>
              </a:rPr>
              <a:t>RAN2 discussed how an IoT NTN UE capable of store-and-forward operation uses the MME-configured satellite ID list in the access stratum. RAN2 made the assumption that the UE configured with a satellite ID list by MME is not prevented to camp on a satellite operating in normal IoT NTN mode (i.e. with feeder-link connection), and perform subsequent access and data/</a:t>
            </a:r>
            <a:r>
              <a:rPr lang="en-US" altLang="zh-CN" sz="1200" kern="100" dirty="0" err="1">
                <a:effectLst/>
                <a:latin typeface="Arial" panose="020B0604020202020204" pitchFamily="34" charset="0"/>
                <a:ea typeface="等线" panose="02010600030101010101" pitchFamily="2" charset="-122"/>
              </a:rPr>
              <a:t>signalling</a:t>
            </a:r>
            <a:r>
              <a:rPr lang="en-US" altLang="zh-CN" sz="1200" kern="100" dirty="0">
                <a:effectLst/>
                <a:latin typeface="Arial" panose="020B0604020202020204" pitchFamily="34" charset="0"/>
                <a:ea typeface="等线" panose="02010600030101010101" pitchFamily="2" charset="-122"/>
              </a:rPr>
              <a:t> communication with that satellite.</a:t>
            </a:r>
            <a:endParaRPr lang="zh-CN" altLang="zh-CN" sz="1200" dirty="0">
              <a:effectLst/>
              <a:latin typeface="Times New Roman" panose="02020603050405020304" pitchFamily="18" charset="0"/>
              <a:ea typeface="Times New Roman" panose="02020603050405020304" pitchFamily="18" charset="0"/>
            </a:endParaRPr>
          </a:p>
          <a:p>
            <a:pPr fontAlgn="auto" hangingPunct="1">
              <a:spcAft>
                <a:spcPts val="900"/>
              </a:spcAft>
            </a:pPr>
            <a:r>
              <a:rPr lang="en-US" altLang="zh-CN" sz="1200" kern="100" dirty="0">
                <a:effectLst/>
                <a:latin typeface="Arial" panose="020B0604020202020204" pitchFamily="34" charset="0"/>
                <a:ea typeface="等线" panose="02010600030101010101" pitchFamily="2" charset="-122"/>
              </a:rPr>
              <a:t>RAN2 would like to request SA2 to provide feedback on whether the following RAN2 understanding </a:t>
            </a:r>
            <a:r>
              <a:rPr lang="en-GB" altLang="zh-CN" sz="1200" kern="100" dirty="0">
                <a:effectLst/>
                <a:latin typeface="Arial" panose="020B0604020202020204" pitchFamily="34" charset="0"/>
                <a:ea typeface="等线" panose="02010600030101010101" pitchFamily="2" charset="-122"/>
              </a:rPr>
              <a:t>can be confirmed</a:t>
            </a:r>
            <a:r>
              <a:rPr lang="en-US" altLang="zh-CN" sz="1200" kern="100" dirty="0">
                <a:effectLst/>
                <a:latin typeface="Arial" panose="020B0604020202020204" pitchFamily="34" charset="0"/>
                <a:ea typeface="等线" panose="02010600030101010101" pitchFamily="2" charset="-122"/>
              </a:rPr>
              <a:t>: </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900"/>
              </a:spcAft>
              <a:buFont typeface="Wingdings" panose="05000000000000000000" pitchFamily="2" charset="2"/>
              <a:buChar char=""/>
            </a:pPr>
            <a:r>
              <a:rPr lang="en-US" altLang="zh-CN" sz="1200" u="sng" kern="100" dirty="0">
                <a:effectLst/>
                <a:latin typeface="Arial" panose="020B0604020202020204" pitchFamily="34" charset="0"/>
                <a:ea typeface="等线" panose="02010600030101010101" pitchFamily="2" charset="-122"/>
              </a:rPr>
              <a:t>RAN2 understanding</a:t>
            </a:r>
            <a:r>
              <a:rPr lang="en-US" altLang="zh-CN" sz="1200" kern="100" dirty="0">
                <a:effectLst/>
                <a:latin typeface="Arial" panose="020B0604020202020204" pitchFamily="34" charset="0"/>
                <a:ea typeface="等线" panose="02010600030101010101" pitchFamily="2" charset="-122"/>
              </a:rPr>
              <a:t>: The UE configured with a satellite ID list by MME is not prevented to camp on, attempt to access to and communicate with a satellite which is not included in the MME-configured satellite list.</a:t>
            </a:r>
            <a:endParaRPr lang="zh-CN" altLang="zh-CN" sz="1200" dirty="0">
              <a:effectLst/>
              <a:latin typeface="Times New Roman" panose="02020603050405020304" pitchFamily="18" charset="0"/>
              <a:ea typeface="Times New Roman" panose="02020603050405020304" pitchFamily="18" charset="0"/>
            </a:endParaRPr>
          </a:p>
          <a:p>
            <a:pPr fontAlgn="auto" hangingPunct="1">
              <a:spcAft>
                <a:spcPts val="900"/>
              </a:spcAft>
            </a:pPr>
            <a:r>
              <a:rPr lang="en-US" altLang="zh-CN" sz="1200" kern="100" dirty="0">
                <a:effectLst/>
                <a:latin typeface="Arial" panose="020B0604020202020204" pitchFamily="34" charset="0"/>
                <a:ea typeface="等线" panose="02010600030101010101" pitchFamily="2" charset="-122"/>
              </a:rPr>
              <a:t>Also, RAN2 would like to respectfully ask the question below to SA2:</a:t>
            </a:r>
            <a:endParaRPr lang="zh-CN" altLang="zh-CN" sz="1200" dirty="0">
              <a:effectLst/>
              <a:latin typeface="Times New Roman" panose="02020603050405020304" pitchFamily="18" charset="0"/>
              <a:ea typeface="Times New Roman" panose="02020603050405020304" pitchFamily="18" charset="0"/>
            </a:endParaRPr>
          </a:p>
          <a:p>
            <a:pPr fontAlgn="auto" hangingPunct="1">
              <a:spcAft>
                <a:spcPts val="600"/>
              </a:spcAft>
            </a:pPr>
            <a:r>
              <a:rPr lang="en-US" altLang="zh-CN" sz="1200" u="sng" kern="100" dirty="0">
                <a:effectLst/>
                <a:latin typeface="Arial" panose="020B0604020202020204" pitchFamily="34" charset="0"/>
                <a:ea typeface="等线" panose="02010600030101010101" pitchFamily="2" charset="-122"/>
              </a:rPr>
              <a:t>Question</a:t>
            </a:r>
            <a:r>
              <a:rPr lang="en-US" altLang="zh-CN" sz="1200" kern="100" dirty="0">
                <a:effectLst/>
                <a:latin typeface="Arial" panose="020B0604020202020204" pitchFamily="34" charset="0"/>
                <a:ea typeface="等线" panose="02010600030101010101" pitchFamily="2" charset="-122"/>
              </a:rPr>
              <a:t>: If a satellite is included in the satellite list </a:t>
            </a:r>
            <a:r>
              <a:rPr lang="en-US" altLang="zh-CN" sz="1200" kern="100" dirty="0" err="1">
                <a:effectLst/>
                <a:latin typeface="Arial" panose="020B0604020202020204" pitchFamily="34" charset="0"/>
                <a:ea typeface="等线" panose="02010600030101010101" pitchFamily="2" charset="-122"/>
              </a:rPr>
              <a:t>signalled</a:t>
            </a:r>
            <a:r>
              <a:rPr lang="en-US" altLang="zh-CN" sz="1200" kern="100" dirty="0">
                <a:effectLst/>
                <a:latin typeface="Arial" panose="020B0604020202020204" pitchFamily="34" charset="0"/>
                <a:ea typeface="等线" panose="02010600030101010101" pitchFamily="2" charset="-122"/>
              </a:rPr>
              <a:t> by the MME to a UE, does it mean one of the below options, or possibly other option(s):</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600"/>
              </a:spcAft>
              <a:buFont typeface="+mj-lt"/>
              <a:buAutoNum type="arabicPeriod"/>
            </a:pPr>
            <a:r>
              <a:rPr lang="en-US" altLang="zh-CN" sz="1200" kern="100" dirty="0">
                <a:effectLst/>
                <a:latin typeface="Arial" panose="020B0604020202020204" pitchFamily="34" charset="0"/>
                <a:ea typeface="等线" panose="02010600030101010101" pitchFamily="2" charset="-122"/>
              </a:rPr>
              <a:t>the satellite has the UE context but does not necessarily support store-and-forward operation; or</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900"/>
              </a:spcAft>
              <a:buFont typeface="+mj-lt"/>
              <a:buAutoNum type="arabicPeriod"/>
            </a:pPr>
            <a:r>
              <a:rPr lang="en-US" altLang="zh-CN" sz="1200" kern="100" dirty="0">
                <a:effectLst/>
                <a:latin typeface="Arial" panose="020B0604020202020204" pitchFamily="34" charset="0"/>
                <a:ea typeface="等线" panose="02010600030101010101" pitchFamily="2" charset="-122"/>
              </a:rPr>
              <a:t>the satellite has the UE context and must support store-and-forward operation (but may be operating in normal IoT NTN mode or in store-and-forward mode when the satellite serves the area where the UE is located)?   </a:t>
            </a:r>
            <a:endParaRPr lang="zh-CN" altLang="zh-C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415734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84406-1925-419C-894A-5F83B203251E}"/>
              </a:ext>
            </a:extLst>
          </p:cNvPr>
          <p:cNvSpPr>
            <a:spLocks noGrp="1"/>
          </p:cNvSpPr>
          <p:nvPr>
            <p:ph type="title"/>
          </p:nvPr>
        </p:nvSpPr>
        <p:spPr/>
        <p:txBody>
          <a:bodyPr/>
          <a:lstStyle/>
          <a:p>
            <a:r>
              <a:rPr lang="en-US" altLang="zh-CN" dirty="0">
                <a:solidFill>
                  <a:srgbClr val="C00000"/>
                </a:solidFill>
              </a:rPr>
              <a:t>1. S&amp;F Monitoring List/EN</a:t>
            </a:r>
            <a:endParaRPr lang="zh-CN" altLang="en-US" dirty="0">
              <a:solidFill>
                <a:srgbClr val="C00000"/>
              </a:solidFill>
            </a:endParaRPr>
          </a:p>
        </p:txBody>
      </p:sp>
      <p:sp>
        <p:nvSpPr>
          <p:cNvPr id="3" name="内容占位符 2">
            <a:extLst>
              <a:ext uri="{FF2B5EF4-FFF2-40B4-BE49-F238E27FC236}">
                <a16:creationId xmlns:a16="http://schemas.microsoft.com/office/drawing/2014/main" id="{A47AABC5-DCBE-4F5A-A1C0-5E08FFD8B1A0}"/>
              </a:ext>
            </a:extLst>
          </p:cNvPr>
          <p:cNvSpPr>
            <a:spLocks noGrp="1"/>
          </p:cNvSpPr>
          <p:nvPr>
            <p:ph idx="1"/>
          </p:nvPr>
        </p:nvSpPr>
        <p:spPr>
          <a:xfrm>
            <a:off x="207819" y="1778124"/>
            <a:ext cx="11905012" cy="4351338"/>
          </a:xfrm>
        </p:spPr>
        <p:txBody>
          <a:bodyPr/>
          <a:lstStyle/>
          <a:p>
            <a:pPr>
              <a:lnSpc>
                <a:spcPct val="100000"/>
              </a:lnSpc>
              <a:spcBef>
                <a:spcPts val="0"/>
              </a:spcBef>
              <a:spcAft>
                <a:spcPts val="300"/>
              </a:spcAft>
            </a:pPr>
            <a:r>
              <a:rPr lang="en-GB" altLang="zh-CN" sz="1600" dirty="0">
                <a:latin typeface="Calibri" panose="020F0502020204030204" pitchFamily="34" charset="0"/>
                <a:cs typeface="Calibri" panose="020F0502020204030204" pitchFamily="34" charset="0"/>
              </a:rPr>
              <a:t>An EN was added in SA2#166 meeting</a:t>
            </a:r>
            <a:r>
              <a:rPr lang="en-US" altLang="zh-CN" sz="1600" dirty="0">
                <a:latin typeface="Calibri" panose="020F0502020204030204" pitchFamily="34" charset="0"/>
                <a:cs typeface="Calibri" panose="020F0502020204030204" pitchFamily="34" charset="0"/>
              </a:rPr>
              <a:t>: </a:t>
            </a:r>
          </a:p>
          <a:p>
            <a:pPr lvl="1">
              <a:lnSpc>
                <a:spcPct val="100000"/>
              </a:lnSpc>
              <a:spcBef>
                <a:spcPts val="0"/>
              </a:spcBef>
              <a:spcAft>
                <a:spcPts val="300"/>
              </a:spcAft>
            </a:pPr>
            <a:r>
              <a:rPr lang="en-GB" altLang="zh-CN" sz="1400" dirty="0">
                <a:solidFill>
                  <a:srgbClr val="FF0000"/>
                </a:solidFill>
                <a:latin typeface="Calibri" panose="020F0502020204030204" pitchFamily="34" charset="0"/>
                <a:cs typeface="Calibri" panose="020F0502020204030204" pitchFamily="34" charset="0"/>
              </a:rPr>
              <a:t>Editor’s Note: How to handle the specification of the “List of </a:t>
            </a:r>
            <a:r>
              <a:rPr lang="en-GB" altLang="zh-CN" sz="1400" dirty="0" err="1">
                <a:solidFill>
                  <a:srgbClr val="FF0000"/>
                </a:solidFill>
                <a:latin typeface="Calibri" panose="020F0502020204030204" pitchFamily="34" charset="0"/>
                <a:cs typeface="Calibri" panose="020F0502020204030204" pitchFamily="34" charset="0"/>
              </a:rPr>
              <a:t>satelliteID</a:t>
            </a:r>
            <a:r>
              <a:rPr lang="en-GB" altLang="zh-CN" sz="1400" dirty="0">
                <a:solidFill>
                  <a:srgbClr val="FF0000"/>
                </a:solidFill>
                <a:latin typeface="Calibri" panose="020F0502020204030204" pitchFamily="34" charset="0"/>
                <a:cs typeface="Calibri" panose="020F0502020204030204" pitchFamily="34" charset="0"/>
              </a:rPr>
              <a:t>(s)” and “S&amp;F Monitoring List” as per conclusions in TR 23.700-29 is FFS.</a:t>
            </a:r>
            <a:endParaRPr lang="zh-CN" altLang="zh-CN" sz="1400" dirty="0">
              <a:solidFill>
                <a:srgbClr val="FF0000"/>
              </a:solidFill>
              <a:latin typeface="Calibri" panose="020F0502020204030204" pitchFamily="34" charset="0"/>
              <a:cs typeface="Calibri" panose="020F0502020204030204" pitchFamily="34" charset="0"/>
            </a:endParaRPr>
          </a:p>
          <a:p>
            <a:pPr>
              <a:lnSpc>
                <a:spcPct val="100000"/>
              </a:lnSpc>
              <a:spcBef>
                <a:spcPts val="0"/>
              </a:spcBef>
              <a:spcAft>
                <a:spcPts val="300"/>
              </a:spcAft>
            </a:pPr>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The satellite list (no matter the “list of satellite ID(s)” or “S&amp;F Monitoring List”) is a tool which is used by the UE to assist with saving power, including:</a:t>
            </a:r>
          </a:p>
          <a:p>
            <a:pPr lvl="1">
              <a:lnSpc>
                <a:spcPct val="100000"/>
              </a:lnSpc>
              <a:spcBef>
                <a:spcPts val="0"/>
              </a:spcBef>
              <a:spcAft>
                <a:spcPts val="300"/>
              </a:spcAft>
            </a:pPr>
            <a:r>
              <a:rPr lang="en-US" altLang="zh-CN" sz="1400" dirty="0">
                <a:latin typeface="Calibri" panose="020F0502020204030204" pitchFamily="34" charset="0"/>
                <a:ea typeface="Calibri" panose="020F0502020204030204" pitchFamily="34" charset="0"/>
                <a:cs typeface="Calibri" panose="020F0502020204030204" pitchFamily="34" charset="0"/>
              </a:rPr>
              <a:t>The UE can use the list to (re)attempt NAS procedures;</a:t>
            </a:r>
          </a:p>
          <a:p>
            <a:pPr lvl="1">
              <a:lnSpc>
                <a:spcPct val="100000"/>
              </a:lnSpc>
              <a:spcBef>
                <a:spcPts val="0"/>
              </a:spcBef>
              <a:spcAft>
                <a:spcPts val="300"/>
              </a:spcAft>
            </a:pPr>
            <a:r>
              <a:rPr lang="en-US" altLang="zh-CN" sz="1400" dirty="0">
                <a:latin typeface="Calibri" panose="020F0502020204030204" pitchFamily="34" charset="0"/>
                <a:ea typeface="Calibri" panose="020F0502020204030204" pitchFamily="34" charset="0"/>
                <a:cs typeface="Calibri" panose="020F0502020204030204" pitchFamily="34" charset="0"/>
              </a:rPr>
              <a:t>The satellite list indicates the satellites that may contain MT data.</a:t>
            </a:r>
          </a:p>
          <a:p>
            <a:pPr lvl="1">
              <a:lnSpc>
                <a:spcPct val="100000"/>
              </a:lnSpc>
              <a:spcBef>
                <a:spcPts val="0"/>
              </a:spcBef>
              <a:spcAft>
                <a:spcPts val="300"/>
              </a:spcAft>
            </a:pPr>
            <a:endParaRPr lang="en-US" altLang="zh-CN" sz="14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Also, the satellite list is a tool which is used by the network to save resource, including:</a:t>
            </a:r>
            <a:endParaRPr lang="en-US" altLang="zh-CN" sz="1800" dirty="0">
              <a:latin typeface="Calibri" panose="020F0502020204030204" pitchFamily="34" charset="0"/>
              <a:ea typeface="Calibri" panose="020F0502020204030204" pitchFamily="34" charset="0"/>
              <a:cs typeface="Calibri" panose="020F0502020204030204" pitchFamily="34" charset="0"/>
            </a:endParaRPr>
          </a:p>
          <a:p>
            <a:pPr lvl="1">
              <a:lnSpc>
                <a:spcPct val="100000"/>
              </a:lnSpc>
              <a:spcBef>
                <a:spcPts val="0"/>
              </a:spcBef>
              <a:spcAft>
                <a:spcPts val="300"/>
              </a:spcAft>
            </a:pPr>
            <a:r>
              <a:rPr lang="en-US" altLang="zh-CN" sz="1400" dirty="0">
                <a:latin typeface="Calibri" panose="020F0502020204030204" pitchFamily="34" charset="0"/>
                <a:ea typeface="Calibri" panose="020F0502020204030204" pitchFamily="34" charset="0"/>
                <a:cs typeface="Calibri" panose="020F0502020204030204" pitchFamily="34" charset="0"/>
              </a:rPr>
              <a:t>The satellite list Indicates the satellites that the network </a:t>
            </a:r>
            <a:r>
              <a:rPr lang="en-US" altLang="zh-CN" sz="1400" dirty="0">
                <a:latin typeface="Calibri" panose="020F0502020204030204" pitchFamily="34" charset="0"/>
                <a:cs typeface="Calibri" panose="020F0502020204030204" pitchFamily="34" charset="0"/>
              </a:rPr>
              <a:t>synchronizes</a:t>
            </a:r>
            <a:r>
              <a:rPr lang="en-US" altLang="zh-CN" sz="1400" dirty="0">
                <a:latin typeface="Calibri" panose="020F0502020204030204" pitchFamily="34" charset="0"/>
                <a:ea typeface="Calibri" panose="020F0502020204030204" pitchFamily="34" charset="0"/>
                <a:cs typeface="Calibri" panose="020F0502020204030204" pitchFamily="34" charset="0"/>
              </a:rPr>
              <a:t> the UE context with;</a:t>
            </a:r>
          </a:p>
          <a:p>
            <a:pPr lvl="1">
              <a:lnSpc>
                <a:spcPct val="100000"/>
              </a:lnSpc>
              <a:spcBef>
                <a:spcPts val="0"/>
              </a:spcBef>
              <a:spcAft>
                <a:spcPts val="300"/>
              </a:spcAft>
            </a:pPr>
            <a:r>
              <a:rPr lang="en-US" altLang="zh-CN" sz="1400" dirty="0">
                <a:latin typeface="Calibri" panose="020F0502020204030204" pitchFamily="34" charset="0"/>
                <a:ea typeface="Calibri" panose="020F0502020204030204" pitchFamily="34" charset="0"/>
                <a:cs typeface="Calibri" panose="020F0502020204030204" pitchFamily="34" charset="0"/>
              </a:rPr>
              <a:t>The satellite list Indicates the satellites that the network uses to send MT data;</a:t>
            </a:r>
          </a:p>
          <a:p>
            <a:pPr>
              <a:lnSpc>
                <a:spcPct val="100000"/>
              </a:lnSpc>
              <a:spcBef>
                <a:spcPts val="0"/>
              </a:spcBef>
              <a:spcAft>
                <a:spcPts val="300"/>
              </a:spcAft>
            </a:pPr>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Form this perspective, this DP proposes:</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1A: The UE can use the list to (re)attempt NAS procedures, and to be aware of which satellite(s) may contain MT data. </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1B: The network can synchronize UE context to the satellite(s) included in the list, and can send MT data to these satellite(s).</a:t>
            </a:r>
          </a:p>
        </p:txBody>
      </p:sp>
    </p:spTree>
    <p:extLst>
      <p:ext uri="{BB962C8B-B14F-4D97-AF65-F5344CB8AC3E}">
        <p14:creationId xmlns:p14="http://schemas.microsoft.com/office/powerpoint/2010/main" val="3679990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84406-1925-419C-894A-5F83B203251E}"/>
              </a:ext>
            </a:extLst>
          </p:cNvPr>
          <p:cNvSpPr>
            <a:spLocks noGrp="1"/>
          </p:cNvSpPr>
          <p:nvPr>
            <p:ph type="title"/>
          </p:nvPr>
        </p:nvSpPr>
        <p:spPr>
          <a:xfrm>
            <a:off x="838200" y="560387"/>
            <a:ext cx="6198441" cy="1130301"/>
          </a:xfrm>
        </p:spPr>
        <p:txBody>
          <a:bodyPr/>
          <a:lstStyle/>
          <a:p>
            <a:r>
              <a:rPr lang="en-US" altLang="zh-CN" dirty="0">
                <a:solidFill>
                  <a:srgbClr val="C00000"/>
                </a:solidFill>
              </a:rPr>
              <a:t>1. S&amp;F Monitoring List/EN</a:t>
            </a:r>
            <a:endParaRPr lang="zh-CN" altLang="en-US" dirty="0">
              <a:solidFill>
                <a:srgbClr val="C00000"/>
              </a:solidFill>
            </a:endParaRPr>
          </a:p>
        </p:txBody>
      </p:sp>
      <p:sp>
        <p:nvSpPr>
          <p:cNvPr id="3" name="内容占位符 2">
            <a:extLst>
              <a:ext uri="{FF2B5EF4-FFF2-40B4-BE49-F238E27FC236}">
                <a16:creationId xmlns:a16="http://schemas.microsoft.com/office/drawing/2014/main" id="{A47AABC5-DCBE-4F5A-A1C0-5E08FFD8B1A0}"/>
              </a:ext>
            </a:extLst>
          </p:cNvPr>
          <p:cNvSpPr>
            <a:spLocks noGrp="1"/>
          </p:cNvSpPr>
          <p:nvPr>
            <p:ph idx="1"/>
          </p:nvPr>
        </p:nvSpPr>
        <p:spPr>
          <a:xfrm>
            <a:off x="207819" y="1778124"/>
            <a:ext cx="11905012" cy="4351338"/>
          </a:xfrm>
        </p:spPr>
        <p:txBody>
          <a:bodyPr/>
          <a:lstStyle/>
          <a:p>
            <a:pPr>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From the UE side, the satellite list </a:t>
            </a:r>
            <a:r>
              <a:rPr lang="en-US" altLang="zh-CN" sz="1600" dirty="0">
                <a:latin typeface="Calibri" panose="020F0502020204030204" pitchFamily="34" charset="0"/>
                <a:cs typeface="Calibri" panose="020F0502020204030204" pitchFamily="34" charset="0"/>
              </a:rPr>
              <a:t>sent to UE is a recommendation information for UE and it is not necessary to send two different lists to UE.</a:t>
            </a:r>
          </a:p>
          <a:p>
            <a:pPr>
              <a:lnSpc>
                <a:spcPct val="100000"/>
              </a:lnSpc>
              <a:spcBef>
                <a:spcPts val="0"/>
              </a:spcBef>
              <a:spcAft>
                <a:spcPts val="300"/>
              </a:spcAft>
            </a:pPr>
            <a:endParaRPr lang="en-US" altLang="zh-CN" sz="1600" b="1"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pPr>
            <a:r>
              <a:rPr lang="en-US" altLang="zh-CN" sz="1600" b="1" dirty="0">
                <a:latin typeface="Calibri" panose="020F0502020204030204" pitchFamily="34" charset="0"/>
                <a:ea typeface="Calibri" panose="020F0502020204030204" pitchFamily="34" charset="0"/>
                <a:cs typeface="Calibri" panose="020F0502020204030204" pitchFamily="34" charset="0"/>
              </a:rPr>
              <a:t>It is difficult and not appropriate to restrict the UE to </a:t>
            </a:r>
            <a:r>
              <a:rPr lang="en-US" altLang="zh-CN" sz="1600" b="1" i="1" dirty="0">
                <a:latin typeface="Calibri" panose="020F0502020204030204" pitchFamily="34" charset="0"/>
                <a:ea typeface="Calibri" panose="020F0502020204030204" pitchFamily="34" charset="0"/>
                <a:cs typeface="Calibri" panose="020F0502020204030204" pitchFamily="34" charset="0"/>
              </a:rPr>
              <a:t>shall</a:t>
            </a:r>
            <a:r>
              <a:rPr lang="en-US" altLang="zh-CN" sz="1600" b="1" dirty="0">
                <a:latin typeface="Calibri" panose="020F0502020204030204" pitchFamily="34" charset="0"/>
                <a:ea typeface="Calibri" panose="020F0502020204030204" pitchFamily="34" charset="0"/>
                <a:cs typeface="Calibri" panose="020F0502020204030204" pitchFamily="34" charset="0"/>
              </a:rPr>
              <a:t> follow the list:</a:t>
            </a:r>
          </a:p>
          <a:p>
            <a:pPr lvl="1">
              <a:lnSpc>
                <a:spcPct val="100000"/>
              </a:lnSpc>
              <a:spcBef>
                <a:spcPts val="0"/>
              </a:spcBef>
              <a:spcAft>
                <a:spcPts val="300"/>
              </a:spcAft>
            </a:pPr>
            <a:r>
              <a:rPr lang="en-US" altLang="zh-CN" sz="1600" dirty="0">
                <a:latin typeface="Calibri" panose="020F0502020204030204" pitchFamily="34" charset="0"/>
                <a:cs typeface="Calibri" panose="020F0502020204030204" pitchFamily="34" charset="0"/>
              </a:rPr>
              <a:t>If the UE determines a satellite is operated in S&amp;F Mode, in order to ensure the NAS procedure is performed successfully, it is better for the UE to follow the satellite list provided by the MME.</a:t>
            </a:r>
          </a:p>
          <a:p>
            <a:pPr lvl="1">
              <a:lnSpc>
                <a:spcPct val="100000"/>
              </a:lnSpc>
              <a:spcBef>
                <a:spcPts val="0"/>
              </a:spcBef>
              <a:spcAft>
                <a:spcPts val="300"/>
              </a:spcAft>
            </a:pPr>
            <a:r>
              <a:rPr lang="en-US" altLang="zh-CN" sz="1600" dirty="0">
                <a:latin typeface="Calibri" panose="020F0502020204030204" pitchFamily="34" charset="0"/>
                <a:cs typeface="Calibri" panose="020F0502020204030204" pitchFamily="34" charset="0"/>
              </a:rPr>
              <a:t>The UE may also need to access other satellites (in the same PLMN) which are not included in the satellite list, or another RAT type to attain services, e.g. </a:t>
            </a:r>
          </a:p>
          <a:p>
            <a:pPr lvl="2">
              <a:lnSpc>
                <a:spcPct val="100000"/>
              </a:lnSpc>
              <a:spcBef>
                <a:spcPts val="0"/>
              </a:spcBef>
              <a:spcAft>
                <a:spcPts val="300"/>
              </a:spcAft>
            </a:pPr>
            <a:r>
              <a:rPr lang="en-US" altLang="zh-CN" sz="1200" dirty="0"/>
              <a:t>UE access a satellite which operates in non-S&amp;F mode;</a:t>
            </a:r>
          </a:p>
          <a:p>
            <a:pPr lvl="2">
              <a:lnSpc>
                <a:spcPct val="100000"/>
              </a:lnSpc>
              <a:spcBef>
                <a:spcPts val="0"/>
              </a:spcBef>
              <a:spcAft>
                <a:spcPts val="300"/>
              </a:spcAft>
            </a:pPr>
            <a:r>
              <a:rPr lang="en-US" altLang="zh-CN" sz="1200" dirty="0"/>
              <a:t>UE detects that it is unable to obtain service link from any of the satellite in the list for a long time, e.g. due to UE movement.</a:t>
            </a:r>
          </a:p>
          <a:p>
            <a:pPr lvl="1">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The specification will not be able to predict and document each and every possible reason a UE needs to use a satellite not on the list.</a:t>
            </a:r>
          </a:p>
          <a:p>
            <a:pPr>
              <a:lnSpc>
                <a:spcPct val="100000"/>
              </a:lnSpc>
              <a:spcBef>
                <a:spcPts val="0"/>
              </a:spcBef>
              <a:spcAft>
                <a:spcPts val="300"/>
              </a:spcAft>
            </a:pPr>
            <a:endParaRPr lang="en-US" altLang="zh-CN" sz="1600" dirty="0">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pPr>
            <a:r>
              <a:rPr lang="en-US" altLang="zh-CN" sz="1600" dirty="0">
                <a:latin typeface="Calibri" panose="020F0502020204030204" pitchFamily="34" charset="0"/>
                <a:ea typeface="Calibri" panose="020F0502020204030204" pitchFamily="34" charset="0"/>
                <a:cs typeface="Calibri" panose="020F0502020204030204" pitchFamily="34" charset="0"/>
              </a:rPr>
              <a:t>Form this perspective:</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1C: The list sent to UE is a recommendation information for UE and it is unnecessary to send two different lists to the UE.</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1D: How UE behaves when receiving the satellite list is UE implementation. </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1E: UE may access other satellites which are not included in the satellite list, or other RAT type to attain services. </a:t>
            </a:r>
          </a:p>
        </p:txBody>
      </p:sp>
    </p:spTree>
    <p:extLst>
      <p:ext uri="{BB962C8B-B14F-4D97-AF65-F5344CB8AC3E}">
        <p14:creationId xmlns:p14="http://schemas.microsoft.com/office/powerpoint/2010/main" val="6662425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84406-1925-419C-894A-5F83B203251E}"/>
              </a:ext>
            </a:extLst>
          </p:cNvPr>
          <p:cNvSpPr>
            <a:spLocks noGrp="1"/>
          </p:cNvSpPr>
          <p:nvPr>
            <p:ph type="title"/>
          </p:nvPr>
        </p:nvSpPr>
        <p:spPr/>
        <p:txBody>
          <a:bodyPr/>
          <a:lstStyle/>
          <a:p>
            <a:r>
              <a:rPr lang="en-US" altLang="zh-CN" dirty="0">
                <a:solidFill>
                  <a:srgbClr val="C00000"/>
                </a:solidFill>
              </a:rPr>
              <a:t>1. S&amp;F Monitoring List/what kind of satellites</a:t>
            </a:r>
            <a:endParaRPr lang="zh-CN" altLang="en-US" dirty="0">
              <a:solidFill>
                <a:srgbClr val="C00000"/>
              </a:solidFill>
            </a:endParaRPr>
          </a:p>
        </p:txBody>
      </p:sp>
      <p:sp>
        <p:nvSpPr>
          <p:cNvPr id="3" name="内容占位符 2">
            <a:extLst>
              <a:ext uri="{FF2B5EF4-FFF2-40B4-BE49-F238E27FC236}">
                <a16:creationId xmlns:a16="http://schemas.microsoft.com/office/drawing/2014/main" id="{A47AABC5-DCBE-4F5A-A1C0-5E08FFD8B1A0}"/>
              </a:ext>
            </a:extLst>
          </p:cNvPr>
          <p:cNvSpPr>
            <a:spLocks noGrp="1"/>
          </p:cNvSpPr>
          <p:nvPr>
            <p:ph idx="1"/>
          </p:nvPr>
        </p:nvSpPr>
        <p:spPr>
          <a:xfrm>
            <a:off x="207819" y="1778124"/>
            <a:ext cx="11905012" cy="4351338"/>
          </a:xfrm>
        </p:spPr>
        <p:txBody>
          <a:bodyPr/>
          <a:lstStyle/>
          <a:p>
            <a:pPr>
              <a:lnSpc>
                <a:spcPct val="100000"/>
              </a:lnSpc>
              <a:spcBef>
                <a:spcPts val="0"/>
              </a:spcBef>
              <a:spcAft>
                <a:spcPts val="300"/>
              </a:spcAft>
              <a:defRPr/>
            </a:pPr>
            <a:r>
              <a:rPr lang="en-US" altLang="zh-CN" sz="1600" dirty="0">
                <a:solidFill>
                  <a:srgbClr val="FF0000"/>
                </a:solidFill>
                <a:latin typeface="Calibri" panose="020F0502020204030204" pitchFamily="34" charset="0"/>
                <a:ea typeface="Calibri" panose="020F0502020204030204" pitchFamily="34" charset="0"/>
                <a:cs typeface="Calibri" panose="020F0502020204030204" pitchFamily="34" charset="0"/>
              </a:rPr>
              <a:t>There are two different kind of satellites: </a:t>
            </a:r>
          </a:p>
          <a:p>
            <a:pPr marL="520700" lvl="1">
              <a:lnSpc>
                <a:spcPct val="100000"/>
              </a:lnSpc>
              <a:spcBef>
                <a:spcPts val="0"/>
              </a:spcBef>
              <a:spcAft>
                <a:spcPts val="300"/>
              </a:spcAft>
            </a:pPr>
            <a:r>
              <a:rPr lang="en-US" altLang="zh-CN" sz="1400" b="1" dirty="0">
                <a:latin typeface="Calibri" panose="020F0502020204030204" pitchFamily="34" charset="0"/>
                <a:cs typeface="Calibri" panose="020F0502020204030204" pitchFamily="34" charset="0"/>
              </a:rPr>
              <a:t>S&amp;F satellite </a:t>
            </a:r>
            <a:r>
              <a:rPr lang="en-US" altLang="zh-CN" sz="1400" dirty="0">
                <a:latin typeface="Calibri" panose="020F0502020204030204" pitchFamily="34" charset="0"/>
                <a:cs typeface="Calibri" panose="020F0502020204030204" pitchFamily="34" charset="0"/>
              </a:rPr>
              <a:t>which supports S&amp;F operation, e.g., satellite with </a:t>
            </a:r>
            <a:r>
              <a:rPr lang="en-US" altLang="zh-CN" sz="1400" dirty="0" err="1">
                <a:latin typeface="Calibri" panose="020F0502020204030204" pitchFamily="34" charset="0"/>
                <a:cs typeface="Calibri" panose="020F0502020204030204" pitchFamily="34" charset="0"/>
              </a:rPr>
              <a:t>eNB</a:t>
            </a:r>
            <a:r>
              <a:rPr lang="en-US" altLang="zh-CN" sz="1400" dirty="0">
                <a:latin typeface="Calibri" panose="020F0502020204030204" pitchFamily="34" charset="0"/>
                <a:cs typeface="Calibri" panose="020F0502020204030204" pitchFamily="34" charset="0"/>
              </a:rPr>
              <a:t> and e.g. partial MME on board, or full CN on board.</a:t>
            </a:r>
          </a:p>
          <a:p>
            <a:pPr marL="520700" lvl="1">
              <a:lnSpc>
                <a:spcPct val="100000"/>
              </a:lnSpc>
              <a:spcBef>
                <a:spcPts val="0"/>
              </a:spcBef>
              <a:spcAft>
                <a:spcPts val="300"/>
              </a:spcAft>
            </a:pPr>
            <a:r>
              <a:rPr lang="en-US" altLang="zh-CN" sz="1400" b="1" dirty="0">
                <a:latin typeface="Calibri" panose="020F0502020204030204" pitchFamily="34" charset="0"/>
                <a:cs typeface="Calibri" panose="020F0502020204030204" pitchFamily="34" charset="0"/>
              </a:rPr>
              <a:t>Non-S&amp;F satellite </a:t>
            </a:r>
            <a:r>
              <a:rPr lang="en-US" altLang="zh-CN" sz="1400" dirty="0">
                <a:latin typeface="Calibri" panose="020F0502020204030204" pitchFamily="34" charset="0"/>
                <a:cs typeface="Calibri" panose="020F0502020204030204" pitchFamily="34" charset="0"/>
              </a:rPr>
              <a:t>which supports non-S&amp;F operation, e.g., satellite with only </a:t>
            </a:r>
            <a:r>
              <a:rPr lang="en-US" altLang="zh-CN" sz="1400" dirty="0" err="1">
                <a:latin typeface="Calibri" panose="020F0502020204030204" pitchFamily="34" charset="0"/>
                <a:cs typeface="Calibri" panose="020F0502020204030204" pitchFamily="34" charset="0"/>
              </a:rPr>
              <a:t>eNB</a:t>
            </a:r>
            <a:r>
              <a:rPr lang="en-US" altLang="zh-CN" sz="1400" dirty="0">
                <a:latin typeface="Calibri" panose="020F0502020204030204" pitchFamily="34" charset="0"/>
                <a:cs typeface="Calibri" panose="020F0502020204030204" pitchFamily="34" charset="0"/>
              </a:rPr>
              <a:t> on board, satellite with transparent payload.</a:t>
            </a:r>
          </a:p>
          <a:p>
            <a:pPr>
              <a:lnSpc>
                <a:spcPct val="100000"/>
              </a:lnSpc>
              <a:spcBef>
                <a:spcPts val="0"/>
              </a:spcBef>
              <a:spcAft>
                <a:spcPts val="300"/>
              </a:spcAft>
              <a:defRPr/>
            </a:pPr>
            <a:endPar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As the satellite list is sent by the network to the UE from a satellite operating in S&amp;F mode, it is reasonable that the satellite list includes satellite(s) which supports S&amp;F operation.</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endParaRPr lang="en-GB"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endParaRPr lang="en-GB"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But</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as</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the</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satellite</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moves,</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the</a:t>
            </a:r>
            <a:r>
              <a:rPr lang="zh-CN" altLang="en-US" sz="16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satellite may be operating in normal IoT NTN mode or in store-and-forward mode when the satellite serves the area where the UE is located. In other words, </a:t>
            </a:r>
            <a:r>
              <a:rPr lang="en-US" altLang="zh-CN" sz="1600" dirty="0">
                <a:solidFill>
                  <a:srgbClr val="FF0000"/>
                </a:solidFill>
                <a:latin typeface="Calibri" panose="020F0502020204030204" pitchFamily="34" charset="0"/>
                <a:ea typeface="Calibri" panose="020F0502020204030204" pitchFamily="34" charset="0"/>
                <a:cs typeface="Calibri" panose="020F0502020204030204" pitchFamily="34" charset="0"/>
              </a:rPr>
              <a:t>this corresponds to option 2 </a:t>
            </a: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described in the LS (R2-2411197).</a:t>
            </a:r>
          </a:p>
          <a:p>
            <a:pPr>
              <a:lnSpc>
                <a:spcPct val="100000"/>
              </a:lnSpc>
              <a:spcBef>
                <a:spcPts val="0"/>
              </a:spcBef>
              <a:spcAft>
                <a:spcPts val="300"/>
              </a:spcAft>
              <a:defRPr/>
            </a:pPr>
            <a:endPar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endPar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endPar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r>
              <a:rPr lang="en-US" altLang="zh-CN" sz="1600" dirty="0">
                <a:latin typeface="Calibri" panose="020F0502020204030204" pitchFamily="34" charset="0"/>
                <a:ea typeface="Calibri" panose="020F0502020204030204" pitchFamily="34" charset="0"/>
                <a:cs typeface="Calibri" panose="020F0502020204030204" pitchFamily="34" charset="0"/>
              </a:rPr>
              <a:t>Form this perspective, this DP proposes:</a:t>
            </a:r>
          </a:p>
          <a:p>
            <a:pPr marL="685800" marR="0" lvl="1" indent="-228600" algn="l" defTabSz="914400" rtl="0" eaLnBrk="0" fontAlgn="base" latinLnBrk="0" hangingPunct="0">
              <a:lnSpc>
                <a:spcPct val="100000"/>
              </a:lnSpc>
              <a:spcBef>
                <a:spcPts val="0"/>
              </a:spcBef>
              <a:spcAft>
                <a:spcPts val="300"/>
              </a:spcAft>
              <a:buClr>
                <a:srgbClr val="C00000"/>
              </a:buClr>
              <a:buSzTx/>
              <a:buFont typeface="Arial" panose="020B0604020202020204" pitchFamily="34" charset="0"/>
              <a:buChar char="•"/>
              <a:tabLst/>
              <a:defRPr/>
            </a:pPr>
            <a:r>
              <a:rPr kumimoji="0" lang="en-US" altLang="zh-CN" sz="14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rPr>
              <a:t>Proposal 1F: The satellites included in the satellite list are expected to be able to support the UE (e.g.  have a UE context) and must support store-and-forward operation (but may be operating in normal IoT NTN mode or in store-and-forward mode when the satellite serves the area where the UE is located).</a:t>
            </a:r>
          </a:p>
          <a:p>
            <a:pPr marL="228600" marR="0" lvl="0" indent="-228600" algn="l" defTabSz="914400" rtl="0" eaLnBrk="0" fontAlgn="base" latinLnBrk="0" hangingPunct="0">
              <a:lnSpc>
                <a:spcPct val="100000"/>
              </a:lnSpc>
              <a:spcBef>
                <a:spcPts val="0"/>
              </a:spcBef>
              <a:spcAft>
                <a:spcPts val="300"/>
              </a:spcAft>
              <a:buClrTx/>
              <a:buSzTx/>
              <a:buFontTx/>
              <a:buBlip>
                <a:blip r:embed="rId2"/>
              </a:buBlip>
              <a:tabLst/>
              <a:defRPr/>
            </a:pPr>
            <a:endParaRPr kumimoji="0" lang="en-US" altLang="zh-CN"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0" fontAlgn="base" latinLnBrk="0" hangingPunct="0">
              <a:lnSpc>
                <a:spcPct val="100000"/>
              </a:lnSpc>
              <a:spcBef>
                <a:spcPts val="0"/>
              </a:spcBef>
              <a:spcAft>
                <a:spcPts val="300"/>
              </a:spcAft>
              <a:buClrTx/>
              <a:buSzTx/>
              <a:buFontTx/>
              <a:buBlip>
                <a:blip r:embed="rId2"/>
              </a:buBlip>
              <a:tabLst/>
              <a:defRPr/>
            </a:pPr>
            <a:endParaRPr lang="zh-CN" altLang="en-US"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3314245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84406-1925-419C-894A-5F83B203251E}"/>
              </a:ext>
            </a:extLst>
          </p:cNvPr>
          <p:cNvSpPr>
            <a:spLocks noGrp="1"/>
          </p:cNvSpPr>
          <p:nvPr>
            <p:ph type="title"/>
          </p:nvPr>
        </p:nvSpPr>
        <p:spPr>
          <a:xfrm>
            <a:off x="838200" y="560387"/>
            <a:ext cx="4859715" cy="1130301"/>
          </a:xfrm>
        </p:spPr>
        <p:txBody>
          <a:bodyPr/>
          <a:lstStyle/>
          <a:p>
            <a:r>
              <a:rPr lang="en-US" altLang="zh-CN" dirty="0">
                <a:solidFill>
                  <a:srgbClr val="C00000"/>
                </a:solidFill>
              </a:rPr>
              <a:t>2. Mode change</a:t>
            </a:r>
            <a:endParaRPr lang="zh-CN" altLang="en-US" dirty="0">
              <a:solidFill>
                <a:srgbClr val="C00000"/>
              </a:solidFill>
            </a:endParaRPr>
          </a:p>
        </p:txBody>
      </p:sp>
      <p:sp>
        <p:nvSpPr>
          <p:cNvPr id="3" name="内容占位符 2">
            <a:extLst>
              <a:ext uri="{FF2B5EF4-FFF2-40B4-BE49-F238E27FC236}">
                <a16:creationId xmlns:a16="http://schemas.microsoft.com/office/drawing/2014/main" id="{A47AABC5-DCBE-4F5A-A1C0-5E08FFD8B1A0}"/>
              </a:ext>
            </a:extLst>
          </p:cNvPr>
          <p:cNvSpPr>
            <a:spLocks noGrp="1"/>
          </p:cNvSpPr>
          <p:nvPr>
            <p:ph idx="1"/>
          </p:nvPr>
        </p:nvSpPr>
        <p:spPr>
          <a:xfrm>
            <a:off x="187304" y="2250634"/>
            <a:ext cx="5786581" cy="2840796"/>
          </a:xfrm>
        </p:spPr>
        <p:txBody>
          <a:bodyPr/>
          <a:lstStyle/>
          <a:p>
            <a:pPr marL="63500">
              <a:lnSpc>
                <a:spcPct val="100000"/>
              </a:lnSpc>
              <a:spcBef>
                <a:spcPts val="0"/>
              </a:spcBef>
              <a:spcAft>
                <a:spcPts val="300"/>
              </a:spcAft>
            </a:pPr>
            <a:r>
              <a:rPr lang="en-US" altLang="zh-CN" sz="1200" dirty="0">
                <a:solidFill>
                  <a:srgbClr val="FF0000"/>
                </a:solidFill>
                <a:latin typeface="Calibri" panose="020F0502020204030204" pitchFamily="34" charset="0"/>
                <a:cs typeface="Calibri" panose="020F0502020204030204" pitchFamily="34" charset="0"/>
              </a:rPr>
              <a:t>UE moves from non-S&amp;F mode to S&amp;F mode:</a:t>
            </a:r>
          </a:p>
          <a:p>
            <a:pPr marL="520700" lvl="1">
              <a:lnSpc>
                <a:spcPct val="100000"/>
              </a:lnSpc>
              <a:spcBef>
                <a:spcPts val="0"/>
              </a:spcBef>
              <a:spcAft>
                <a:spcPts val="300"/>
              </a:spcAft>
            </a:pPr>
            <a:r>
              <a:rPr lang="en-US" altLang="zh-CN" sz="1200" dirty="0">
                <a:latin typeface="Calibri" panose="020F0502020204030204" pitchFamily="34" charset="0"/>
                <a:cs typeface="Calibri" panose="020F0502020204030204" pitchFamily="34" charset="0"/>
              </a:rPr>
              <a:t>UE initiates TAU procedure which includes GUTI, e.g. UE moves out of TAI list. Or, UE initiates SR procedure.</a:t>
            </a:r>
          </a:p>
          <a:p>
            <a:pPr marL="520700" lvl="1">
              <a:lnSpc>
                <a:spcPct val="100000"/>
              </a:lnSpc>
              <a:spcBef>
                <a:spcPts val="0"/>
              </a:spcBef>
              <a:spcAft>
                <a:spcPts val="300"/>
              </a:spcAft>
              <a:defRPr/>
            </a:pPr>
            <a:r>
              <a:rPr lang="en-US" altLang="zh-CN" sz="1200" dirty="0">
                <a:latin typeface="Calibri" panose="020F0502020204030204" pitchFamily="34" charset="0"/>
                <a:cs typeface="Calibri" panose="020F0502020204030204" pitchFamily="34" charset="0"/>
              </a:rPr>
              <a:t>As the (new) S&amp;F MME may doesn’t have UE context, e.g. in TAU procedure, the new MME cannot retrieve UE context from the old MME as the UE context in the old MME is not reachable (i.e. no feeder link), the MME should send cause #9 ("UE identity cannot be derived by the network") rather than S&amp;F Wait Timer, etc. to UE.</a:t>
            </a:r>
          </a:p>
          <a:p>
            <a:pPr marL="63500">
              <a:lnSpc>
                <a:spcPct val="100000"/>
              </a:lnSpc>
              <a:spcBef>
                <a:spcPts val="0"/>
              </a:spcBef>
              <a:spcAft>
                <a:spcPts val="300"/>
              </a:spcAft>
            </a:pPr>
            <a:r>
              <a:rPr lang="en-US" altLang="zh-CN" sz="1200" dirty="0">
                <a:solidFill>
                  <a:srgbClr val="FF0000"/>
                </a:solidFill>
                <a:latin typeface="Calibri" panose="020F0502020204030204" pitchFamily="34" charset="0"/>
                <a:cs typeface="Calibri" panose="020F0502020204030204" pitchFamily="34" charset="0"/>
              </a:rPr>
              <a:t>UE moves from S&amp;F mode to non-S&amp;F mode,</a:t>
            </a:r>
          </a:p>
          <a:p>
            <a:pPr marL="520700" lvl="1">
              <a:lnSpc>
                <a:spcPct val="100000"/>
              </a:lnSpc>
              <a:spcBef>
                <a:spcPts val="0"/>
              </a:spcBef>
              <a:spcAft>
                <a:spcPts val="300"/>
              </a:spcAft>
            </a:pPr>
            <a:r>
              <a:rPr lang="en-US" altLang="zh-CN" sz="1200" dirty="0">
                <a:latin typeface="Calibri" panose="020F0502020204030204" pitchFamily="34" charset="0"/>
                <a:cs typeface="Calibri" panose="020F0502020204030204" pitchFamily="34" charset="0"/>
              </a:rPr>
              <a:t>UE  initiates TAU, or UE initiates SR</a:t>
            </a:r>
          </a:p>
          <a:p>
            <a:pPr marL="520700" lvl="1">
              <a:lnSpc>
                <a:spcPct val="100000"/>
              </a:lnSpc>
              <a:spcBef>
                <a:spcPts val="0"/>
              </a:spcBef>
              <a:spcAft>
                <a:spcPts val="300"/>
              </a:spcAft>
              <a:defRPr/>
            </a:pPr>
            <a:r>
              <a:rPr lang="en-US" altLang="zh-CN" sz="1200" dirty="0">
                <a:latin typeface="Calibri" panose="020F0502020204030204" pitchFamily="34" charset="0"/>
                <a:cs typeface="Calibri" panose="020F0502020204030204" pitchFamily="34" charset="0"/>
              </a:rPr>
              <a:t>In this case, if the (new)MME doesn’t have the latest UE context, the (new)MME can use the existing mechanism, i.e. cause #9</a:t>
            </a:r>
            <a:r>
              <a:rPr kumimoji="0" lang="en-US" altLang="zh-CN" sz="1200" b="0" i="0" u="none" strike="noStrike" kern="1200" cap="none" spc="0" normalizeH="0" baseline="0" noProof="0" dirty="0">
                <a:ln>
                  <a:noFill/>
                </a:ln>
                <a:solidFill>
                  <a:prstClr val="black"/>
                </a:solidFill>
                <a:effectLst/>
                <a:uLnTx/>
                <a:uFillTx/>
                <a:ea typeface="宋体" panose="02010600030101010101" pitchFamily="2" charset="-122"/>
              </a:rPr>
              <a:t> "UE identity cannot be derived by the network“</a:t>
            </a:r>
            <a:r>
              <a:rPr lang="en-US" altLang="zh-CN" sz="1200" dirty="0">
                <a:latin typeface="Calibri" panose="020F0502020204030204" pitchFamily="34" charset="0"/>
                <a:cs typeface="Calibri" panose="020F0502020204030204" pitchFamily="34" charset="0"/>
              </a:rPr>
              <a:t>, to indicate the UE to initiate attach procedure.</a:t>
            </a:r>
            <a:endParaRPr lang="zh-CN" altLang="en-US" sz="1200" dirty="0">
              <a:latin typeface="Calibri" panose="020F0502020204030204" pitchFamily="34" charset="0"/>
              <a:cs typeface="Calibri" panose="020F0502020204030204" pitchFamily="34" charset="0"/>
            </a:endParaRPr>
          </a:p>
        </p:txBody>
      </p:sp>
      <p:sp>
        <p:nvSpPr>
          <p:cNvPr id="35" name="内容占位符 2">
            <a:extLst>
              <a:ext uri="{FF2B5EF4-FFF2-40B4-BE49-F238E27FC236}">
                <a16:creationId xmlns:a16="http://schemas.microsoft.com/office/drawing/2014/main" id="{49F31E35-11DF-4095-A817-6F345374FB18}"/>
              </a:ext>
            </a:extLst>
          </p:cNvPr>
          <p:cNvSpPr txBox="1">
            <a:spLocks/>
          </p:cNvSpPr>
          <p:nvPr/>
        </p:nvSpPr>
        <p:spPr bwMode="auto">
          <a:xfrm>
            <a:off x="5960740" y="2301500"/>
            <a:ext cx="6017535" cy="1598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300"/>
              </a:spcAft>
              <a:defRPr/>
            </a:pPr>
            <a:r>
              <a:rPr lang="en-US" altLang="zh-CN" sz="1200" b="1" dirty="0">
                <a:solidFill>
                  <a:prstClr val="black"/>
                </a:solidFill>
                <a:latin typeface="Calibri" panose="020F0502020204030204" pitchFamily="34" charset="0"/>
                <a:ea typeface="Calibri" panose="020F0502020204030204" pitchFamily="34" charset="0"/>
                <a:cs typeface="Calibri" panose="020F0502020204030204" pitchFamily="34" charset="0"/>
              </a:rPr>
              <a:t>Potential options to solve the issue in moving from non-S&amp;F mode to S&amp;F mode:</a:t>
            </a:r>
          </a:p>
          <a:p>
            <a:pPr>
              <a:lnSpc>
                <a:spcPct val="100000"/>
              </a:lnSpc>
              <a:spcBef>
                <a:spcPts val="0"/>
              </a:spcBef>
              <a:spcAft>
                <a:spcPts val="300"/>
              </a:spcAft>
              <a:defRPr/>
            </a:pP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rPr>
              <a:t>Option A: MME sends existing cause value to UE</a:t>
            </a:r>
          </a:p>
          <a:p>
            <a:pPr marL="520700" lvl="1">
              <a:lnSpc>
                <a:spcPct val="100000"/>
              </a:lnSpc>
              <a:spcBef>
                <a:spcPts val="0"/>
              </a:spcBef>
              <a:spcAft>
                <a:spcPts val="300"/>
              </a:spcAft>
            </a:pPr>
            <a:r>
              <a:rPr lang="en-US" altLang="zh-CN" sz="1200" dirty="0">
                <a:cs typeface="Calibri" panose="020F0502020204030204" pitchFamily="34" charset="0"/>
              </a:rPr>
              <a:t>The (new) MME is aware of UE moves from non-S&amp;F mode to S&amp;F mode</a:t>
            </a:r>
            <a:r>
              <a:rPr lang="zh-CN" altLang="en-US" sz="1200" dirty="0">
                <a:cs typeface="Calibri" panose="020F0502020204030204" pitchFamily="34" charset="0"/>
              </a:rPr>
              <a:t>；</a:t>
            </a:r>
            <a:endParaRPr lang="en-US" altLang="zh-CN" sz="1200" dirty="0">
              <a:cs typeface="Calibri" panose="020F0502020204030204" pitchFamily="34" charset="0"/>
            </a:endParaRPr>
          </a:p>
          <a:p>
            <a:pPr marL="520700" lvl="1">
              <a:lnSpc>
                <a:spcPct val="100000"/>
              </a:lnSpc>
              <a:spcBef>
                <a:spcPts val="0"/>
              </a:spcBef>
              <a:spcAft>
                <a:spcPts val="300"/>
              </a:spcAft>
            </a:pPr>
            <a:r>
              <a:rPr lang="en-US" altLang="zh-CN" sz="1200" dirty="0">
                <a:cs typeface="Calibri" panose="020F0502020204030204" pitchFamily="34" charset="0"/>
              </a:rPr>
              <a:t>And, the (new) MME cannot </a:t>
            </a:r>
            <a:r>
              <a:rPr lang="en-US" altLang="zh-CN" sz="1200" dirty="0">
                <a:solidFill>
                  <a:prstClr val="black"/>
                </a:solidFill>
                <a:ea typeface="Calibri" panose="020F0502020204030204" pitchFamily="34" charset="0"/>
                <a:cs typeface="Calibri" panose="020F0502020204030204" pitchFamily="34" charset="0"/>
              </a:rPr>
              <a:t>retrieve UE context from the old MME, </a:t>
            </a:r>
          </a:p>
          <a:p>
            <a:pPr marL="520700" lvl="1">
              <a:lnSpc>
                <a:spcPct val="100000"/>
              </a:lnSpc>
              <a:spcBef>
                <a:spcPts val="0"/>
              </a:spcBef>
              <a:spcAft>
                <a:spcPts val="300"/>
              </a:spcAft>
            </a:pPr>
            <a:r>
              <a:rPr lang="en-US" altLang="zh-CN" sz="1200" dirty="0">
                <a:solidFill>
                  <a:prstClr val="black"/>
                </a:solidFill>
                <a:ea typeface="Calibri" panose="020F0502020204030204" pitchFamily="34" charset="0"/>
                <a:cs typeface="Calibri" panose="020F0502020204030204" pitchFamily="34" charset="0"/>
              </a:rPr>
              <a:t>Then the </a:t>
            </a:r>
            <a:r>
              <a:rPr lang="en-US" altLang="zh-CN" sz="1200" dirty="0">
                <a:cs typeface="Calibri" panose="020F0502020204030204" pitchFamily="34" charset="0"/>
              </a:rPr>
              <a:t>MME rejects the NAS request by sending existing cause #9 "UE identity cannot be derived by the network"</a:t>
            </a:r>
            <a:endParaRPr kumimoji="0" lang="en-US" altLang="zh-CN" sz="1200" b="0" i="0" u="none" strike="noStrike" kern="1200" cap="none" spc="0" normalizeH="0" baseline="0" noProof="0" dirty="0">
              <a:ln>
                <a:noFill/>
              </a:ln>
              <a:solidFill>
                <a:prstClr val="black"/>
              </a:solidFill>
              <a:effectLst/>
              <a:uLnTx/>
              <a:uFillTx/>
              <a:ea typeface="宋体" panose="02010600030101010101" pitchFamily="2" charset="-122"/>
            </a:endParaRPr>
          </a:p>
          <a:p>
            <a:pPr>
              <a:lnSpc>
                <a:spcPct val="100000"/>
              </a:lnSpc>
              <a:spcBef>
                <a:spcPts val="0"/>
              </a:spcBef>
              <a:spcAft>
                <a:spcPts val="300"/>
              </a:spcAft>
              <a:defRPr/>
            </a:pPr>
            <a:r>
              <a:rPr lang="en-US" altLang="zh-CN" sz="1200" dirty="0">
                <a:solidFill>
                  <a:prstClr val="black"/>
                </a:solidFill>
                <a:latin typeface="Calibri" panose="020F0502020204030204" pitchFamily="34" charset="0"/>
                <a:ea typeface="Calibri" panose="020F0502020204030204" pitchFamily="34" charset="0"/>
                <a:cs typeface="Calibri" panose="020F0502020204030204" pitchFamily="34" charset="0"/>
              </a:rPr>
              <a:t>Option B: UE initiates Attach procedure when transits from non-S&amp;F Mode to S&amp;F mode.</a:t>
            </a:r>
            <a:endParaRPr lang="zh-CN" altLang="en-US" sz="1200" dirty="0">
              <a:latin typeface="Calibri" panose="020F0502020204030204" pitchFamily="34" charset="0"/>
              <a:cs typeface="Calibri" panose="020F0502020204030204" pitchFamily="34" charset="0"/>
            </a:endParaRPr>
          </a:p>
        </p:txBody>
      </p:sp>
      <p:sp>
        <p:nvSpPr>
          <p:cNvPr id="43" name="内容占位符 2">
            <a:extLst>
              <a:ext uri="{FF2B5EF4-FFF2-40B4-BE49-F238E27FC236}">
                <a16:creationId xmlns:a16="http://schemas.microsoft.com/office/drawing/2014/main" id="{CD744062-EC9B-40F8-98C4-03696A76E4B8}"/>
              </a:ext>
            </a:extLst>
          </p:cNvPr>
          <p:cNvSpPr txBox="1">
            <a:spLocks/>
          </p:cNvSpPr>
          <p:nvPr/>
        </p:nvSpPr>
        <p:spPr bwMode="auto">
          <a:xfrm>
            <a:off x="-66657" y="1688349"/>
            <a:ext cx="11767368" cy="41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8000">
              <a:lnSpc>
                <a:spcPct val="100000"/>
              </a:lnSpc>
              <a:spcBef>
                <a:spcPts val="0"/>
              </a:spcBef>
              <a:spcAft>
                <a:spcPts val="300"/>
              </a:spcAft>
            </a:pPr>
            <a:r>
              <a:rPr lang="en-US" altLang="zh-CN" sz="1200" b="1" dirty="0">
                <a:latin typeface="Calibri" panose="020F0502020204030204" pitchFamily="34" charset="0"/>
                <a:cs typeface="Calibri" panose="020F0502020204030204" pitchFamily="34" charset="0"/>
              </a:rPr>
              <a:t>Consensus: </a:t>
            </a:r>
            <a:r>
              <a:rPr lang="en-US" altLang="zh-CN" sz="1200" dirty="0">
                <a:latin typeface="Calibri" panose="020F0502020204030204" pitchFamily="34" charset="0"/>
                <a:cs typeface="Calibri" panose="020F0502020204030204" pitchFamily="34" charset="0"/>
              </a:rPr>
              <a:t>When UE transits between S&amp;F mode, if the MME which supports S&amp;F handling doesn’t have a UEs context, the MME sends NAS reject to UE which includes S&amp;F Wait timer, S&amp;F Monitoring List, or both.</a:t>
            </a:r>
          </a:p>
        </p:txBody>
      </p:sp>
      <p:graphicFrame>
        <p:nvGraphicFramePr>
          <p:cNvPr id="44" name="表格 44">
            <a:extLst>
              <a:ext uri="{FF2B5EF4-FFF2-40B4-BE49-F238E27FC236}">
                <a16:creationId xmlns:a16="http://schemas.microsoft.com/office/drawing/2014/main" id="{1E177043-96CE-4CCF-BA4D-A66AA32F3334}"/>
              </a:ext>
            </a:extLst>
          </p:cNvPr>
          <p:cNvGraphicFramePr>
            <a:graphicFrameLocks noGrp="1"/>
          </p:cNvGraphicFramePr>
          <p:nvPr>
            <p:extLst>
              <p:ext uri="{D42A27DB-BD31-4B8C-83A1-F6EECF244321}">
                <p14:modId xmlns:p14="http://schemas.microsoft.com/office/powerpoint/2010/main" val="3996144028"/>
              </p:ext>
            </p:extLst>
          </p:nvPr>
        </p:nvGraphicFramePr>
        <p:xfrm>
          <a:off x="6204696" y="4107185"/>
          <a:ext cx="5613534" cy="2000630"/>
        </p:xfrm>
        <a:graphic>
          <a:graphicData uri="http://schemas.openxmlformats.org/drawingml/2006/table">
            <a:tbl>
              <a:tblPr firstRow="1" bandRow="1"/>
              <a:tblGrid>
                <a:gridCol w="754904">
                  <a:extLst>
                    <a:ext uri="{9D8B030D-6E8A-4147-A177-3AD203B41FA5}">
                      <a16:colId xmlns:a16="http://schemas.microsoft.com/office/drawing/2014/main" val="2590242170"/>
                    </a:ext>
                  </a:extLst>
                </a:gridCol>
                <a:gridCol w="2381251">
                  <a:extLst>
                    <a:ext uri="{9D8B030D-6E8A-4147-A177-3AD203B41FA5}">
                      <a16:colId xmlns:a16="http://schemas.microsoft.com/office/drawing/2014/main" val="3659288356"/>
                    </a:ext>
                  </a:extLst>
                </a:gridCol>
                <a:gridCol w="2477379">
                  <a:extLst>
                    <a:ext uri="{9D8B030D-6E8A-4147-A177-3AD203B41FA5}">
                      <a16:colId xmlns:a16="http://schemas.microsoft.com/office/drawing/2014/main" val="1522323319"/>
                    </a:ext>
                  </a:extLst>
                </a:gridCol>
              </a:tblGrid>
              <a:tr h="169339">
                <a:tc>
                  <a:txBody>
                    <a:bodyPr/>
                    <a:lstStyle/>
                    <a:p>
                      <a:r>
                        <a:rPr lang="en-US" altLang="zh-CN" sz="1000" b="1" dirty="0"/>
                        <a:t>Options</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b="1" dirty="0"/>
                        <a:t>UE impact</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000" b="1" dirty="0"/>
                        <a:t>NW impact</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9057829"/>
                  </a:ext>
                </a:extLst>
              </a:tr>
              <a:tr h="513308">
                <a:tc>
                  <a:txBody>
                    <a:bodyPr/>
                    <a:lstStyle/>
                    <a:p>
                      <a:r>
                        <a:rPr lang="en-US" altLang="zh-CN" sz="1000" b="1" dirty="0"/>
                        <a:t>A</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spcAft>
                          <a:spcPts val="300"/>
                        </a:spcAft>
                        <a:buFont typeface="Arial" panose="020B0604020202020204" pitchFamily="34" charset="0"/>
                        <a:buChar char="•"/>
                      </a:pPr>
                      <a:r>
                        <a:rPr lang="en-US" altLang="zh-CN" sz="1000" dirty="0"/>
                        <a:t>UE is aware of transition from non-S&amp;F mode to S&amp;F mode</a:t>
                      </a:r>
                    </a:p>
                    <a:p>
                      <a:pPr marL="171450" indent="-171450">
                        <a:spcAft>
                          <a:spcPts val="300"/>
                        </a:spcAft>
                        <a:buFont typeface="Arial" panose="020B0604020202020204" pitchFamily="34" charset="0"/>
                        <a:buChar char="•"/>
                      </a:pPr>
                      <a:r>
                        <a:rPr lang="en-US" altLang="zh-CN" sz="1000" dirty="0"/>
                        <a:t>UE indicates to the NW the above mode change</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indent="-171450">
                        <a:spcAft>
                          <a:spcPts val="300"/>
                        </a:spcAft>
                        <a:buFont typeface="Arial" panose="020B0604020202020204" pitchFamily="34" charset="0"/>
                        <a:buChar char="•"/>
                      </a:pPr>
                      <a:r>
                        <a:rPr lang="en-US" altLang="zh-CN" sz="1000" dirty="0"/>
                        <a:t>NW is aware of transition from non-S&amp;F mode to S&amp;F mode</a:t>
                      </a:r>
                    </a:p>
                    <a:p>
                      <a:pPr marL="171450" indent="-171450">
                        <a:spcAft>
                          <a:spcPts val="300"/>
                        </a:spcAft>
                        <a:buFont typeface="Arial" panose="020B0604020202020204" pitchFamily="34" charset="0"/>
                        <a:buChar char="•"/>
                      </a:pPr>
                      <a:r>
                        <a:rPr lang="en-US" altLang="zh-CN" sz="1000" dirty="0"/>
                        <a:t>NW sends existing cause value to UE based on the above mode change</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5160269"/>
                  </a:ext>
                </a:extLst>
              </a:tr>
              <a:tr h="513308">
                <a:tc>
                  <a:txBody>
                    <a:bodyPr/>
                    <a:lstStyle/>
                    <a:p>
                      <a:r>
                        <a:rPr lang="en-US" altLang="zh-CN" sz="1000" b="1" dirty="0"/>
                        <a:t>B</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altLang="zh-CN" sz="1000" dirty="0"/>
                        <a:t>UE is aware of transition from non-S&amp;F mode to S&amp;F mode</a:t>
                      </a:r>
                    </a:p>
                    <a:p>
                      <a:pPr marL="171450" marR="0" lvl="0"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altLang="zh-CN" sz="1000" dirty="0"/>
                        <a:t>UE initiates attach procedure based on the above mode change</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300"/>
                        </a:spcAft>
                      </a:pPr>
                      <a:r>
                        <a:rPr lang="en-US" altLang="zh-CN" sz="1000" dirty="0"/>
                        <a:t>/</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3530840"/>
                  </a:ext>
                </a:extLst>
              </a:tr>
              <a:tr h="278510">
                <a:tc>
                  <a:txBody>
                    <a:bodyPr/>
                    <a:lstStyle/>
                    <a:p>
                      <a:r>
                        <a:rPr lang="en-US" altLang="zh-CN" sz="1000" b="1" dirty="0"/>
                        <a:t>summary</a:t>
                      </a:r>
                      <a:endParaRPr lang="zh-CN" altLang="en-US" sz="1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kumimoji="0" lang="en-US" altLang="zh-CN" sz="1000" b="0" i="0" u="none" strike="noStrike" kern="1200" cap="none" spc="0" normalizeH="0" baseline="0" noProof="0" dirty="0">
                          <a:ln>
                            <a:noFill/>
                          </a:ln>
                          <a:effectLst/>
                          <a:uLnTx/>
                          <a:uFillTx/>
                          <a:latin typeface="Calibri" panose="020F0502020204030204" pitchFamily="34" charset="0"/>
                          <a:ea typeface="+mn-ea"/>
                          <a:cs typeface="Calibri" panose="020F0502020204030204" pitchFamily="34" charset="0"/>
                        </a:rPr>
                        <a:t>Option A impacts both UE and NW. Option B only impacts UE. </a:t>
                      </a: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spcAft>
                          <a:spcPts val="300"/>
                        </a:spcAft>
                      </a:pPr>
                      <a:endParaRPr lang="zh-CN"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690965"/>
                  </a:ext>
                </a:extLst>
              </a:tr>
            </a:tbl>
          </a:graphicData>
        </a:graphic>
      </p:graphicFrame>
      <p:sp>
        <p:nvSpPr>
          <p:cNvPr id="47" name="内容占位符 2">
            <a:extLst>
              <a:ext uri="{FF2B5EF4-FFF2-40B4-BE49-F238E27FC236}">
                <a16:creationId xmlns:a16="http://schemas.microsoft.com/office/drawing/2014/main" id="{BAF2E789-05D8-4C58-B370-DA05EB0B82E7}"/>
              </a:ext>
            </a:extLst>
          </p:cNvPr>
          <p:cNvSpPr txBox="1">
            <a:spLocks/>
          </p:cNvSpPr>
          <p:nvPr/>
        </p:nvSpPr>
        <p:spPr bwMode="auto">
          <a:xfrm>
            <a:off x="153030" y="6340136"/>
            <a:ext cx="11875156" cy="31712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300"/>
              </a:spcAft>
              <a:buClr>
                <a:srgbClr val="C00000"/>
              </a:buClr>
              <a:buFont typeface="Arial" panose="020B0604020202020204" pitchFamily="34" charset="0"/>
              <a:buChar char="•"/>
              <a:defRPr/>
            </a:pPr>
            <a:r>
              <a:rPr kumimoji="0" lang="en-US" altLang="zh-CN" sz="14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rPr>
              <a:t>Proposal 2: UE initiates Attach procedure when transits from non-S&amp;F Mode to S&amp;F mode.</a:t>
            </a:r>
          </a:p>
        </p:txBody>
      </p:sp>
      <p:cxnSp>
        <p:nvCxnSpPr>
          <p:cNvPr id="49" name="直接连接符 48">
            <a:extLst>
              <a:ext uri="{FF2B5EF4-FFF2-40B4-BE49-F238E27FC236}">
                <a16:creationId xmlns:a16="http://schemas.microsoft.com/office/drawing/2014/main" id="{1CB3401F-9B1B-4E88-AF10-391DB3E6E5A3}"/>
              </a:ext>
            </a:extLst>
          </p:cNvPr>
          <p:cNvCxnSpPr>
            <a:cxnSpLocks/>
          </p:cNvCxnSpPr>
          <p:nvPr/>
        </p:nvCxnSpPr>
        <p:spPr>
          <a:xfrm>
            <a:off x="5973885" y="2235063"/>
            <a:ext cx="0" cy="401738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id="{8F63F5FF-B1A2-4B58-946D-256A38F74FC1}"/>
              </a:ext>
            </a:extLst>
          </p:cNvPr>
          <p:cNvSpPr/>
          <p:nvPr/>
        </p:nvSpPr>
        <p:spPr>
          <a:xfrm>
            <a:off x="129540" y="2235062"/>
            <a:ext cx="11932920" cy="401738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43CAC32F-1598-4BBC-83B5-5C11E892D0D1}"/>
              </a:ext>
            </a:extLst>
          </p:cNvPr>
          <p:cNvSpPr txBox="1"/>
          <p:nvPr/>
        </p:nvSpPr>
        <p:spPr>
          <a:xfrm>
            <a:off x="-131779" y="5233151"/>
            <a:ext cx="5948806" cy="746358"/>
          </a:xfrm>
          <a:prstGeom prst="rect">
            <a:avLst/>
          </a:prstGeom>
          <a:noFill/>
        </p:spPr>
        <p:txBody>
          <a:bodyPr wrap="square">
            <a:spAutoFit/>
          </a:bodyPr>
          <a:lstStyle/>
          <a:p>
            <a:pPr marL="459450" indent="-171450">
              <a:spcBef>
                <a:spcPts val="0"/>
              </a:spcBef>
              <a:spcAft>
                <a:spcPts val="300"/>
              </a:spcAft>
              <a:buFont typeface="Arial" panose="020B0604020202020204" pitchFamily="34" charset="0"/>
              <a:buChar char="•"/>
            </a:pPr>
            <a:r>
              <a:rPr lang="en-US" altLang="zh-CN" sz="1000" dirty="0">
                <a:latin typeface="Calibri" panose="020F0502020204030204" pitchFamily="34" charset="0"/>
                <a:cs typeface="Calibri" panose="020F0502020204030204" pitchFamily="34" charset="0"/>
              </a:rPr>
              <a:t>As described in TS 24.301,  Cause #9 – UE identity cannot be derived by the network.</a:t>
            </a:r>
          </a:p>
          <a:p>
            <a:pPr marL="916650" lvl="1" indent="-171450">
              <a:spcBef>
                <a:spcPts val="0"/>
              </a:spcBef>
              <a:spcAft>
                <a:spcPts val="300"/>
              </a:spcAft>
              <a:buFont typeface="Arial" panose="020B0604020202020204" pitchFamily="34" charset="0"/>
              <a:buChar char="•"/>
            </a:pPr>
            <a:r>
              <a:rPr lang="en-US" altLang="zh-CN" sz="1000" dirty="0">
                <a:latin typeface="Calibri" panose="020F0502020204030204" pitchFamily="34" charset="0"/>
                <a:cs typeface="Calibri" panose="020F0502020204030204" pitchFamily="34" charset="0"/>
              </a:rPr>
              <a:t>This EMM cause is sent to the UE when the network cannot derive the UE's identity from the GUTI/S-TMSI/P-TMSI and RAI e.g. no matching identity/context in the network or failure to validate the UE's identity due to integrity check failure of the received message.</a:t>
            </a:r>
          </a:p>
        </p:txBody>
      </p:sp>
      <p:pic>
        <p:nvPicPr>
          <p:cNvPr id="26" name="图片 25">
            <a:extLst>
              <a:ext uri="{FF2B5EF4-FFF2-40B4-BE49-F238E27FC236}">
                <a16:creationId xmlns:a16="http://schemas.microsoft.com/office/drawing/2014/main" id="{3919663A-1D55-4241-AF29-59A75B22F21C}"/>
              </a:ext>
            </a:extLst>
          </p:cNvPr>
          <p:cNvPicPr>
            <a:picLocks noChangeAspect="1"/>
          </p:cNvPicPr>
          <p:nvPr/>
        </p:nvPicPr>
        <p:blipFill>
          <a:blip r:embed="rId4"/>
          <a:stretch>
            <a:fillRect/>
          </a:stretch>
        </p:blipFill>
        <p:spPr>
          <a:xfrm>
            <a:off x="5479571" y="243264"/>
            <a:ext cx="3715095" cy="1130300"/>
          </a:xfrm>
          <a:prstGeom prst="rect">
            <a:avLst/>
          </a:prstGeom>
        </p:spPr>
      </p:pic>
      <p:sp>
        <p:nvSpPr>
          <p:cNvPr id="37" name="文本框 36">
            <a:extLst>
              <a:ext uri="{FF2B5EF4-FFF2-40B4-BE49-F238E27FC236}">
                <a16:creationId xmlns:a16="http://schemas.microsoft.com/office/drawing/2014/main" id="{662B4C7F-9627-45C7-8A71-4CB5A3420F14}"/>
              </a:ext>
            </a:extLst>
          </p:cNvPr>
          <p:cNvSpPr txBox="1"/>
          <p:nvPr/>
        </p:nvSpPr>
        <p:spPr>
          <a:xfrm>
            <a:off x="7672042" y="3835423"/>
            <a:ext cx="2908300" cy="261610"/>
          </a:xfrm>
          <a:prstGeom prst="rect">
            <a:avLst/>
          </a:prstGeom>
          <a:noFill/>
        </p:spPr>
        <p:txBody>
          <a:bodyPr wrap="square" rtlCol="0">
            <a:spAutoFit/>
          </a:bodyPr>
          <a:lstStyle/>
          <a:p>
            <a:r>
              <a:rPr lang="en-US" altLang="zh-CN" sz="1100" dirty="0"/>
              <a:t>Table: Comparison of two options</a:t>
            </a:r>
            <a:endParaRPr lang="zh-CN" altLang="en-US" sz="1100" dirty="0"/>
          </a:p>
        </p:txBody>
      </p:sp>
    </p:spTree>
    <p:extLst>
      <p:ext uri="{BB962C8B-B14F-4D97-AF65-F5344CB8AC3E}">
        <p14:creationId xmlns:p14="http://schemas.microsoft.com/office/powerpoint/2010/main" val="287860390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88C5F4-F2EA-424D-808D-B349BB1C272A}"/>
              </a:ext>
            </a:extLst>
          </p:cNvPr>
          <p:cNvSpPr>
            <a:spLocks noGrp="1"/>
          </p:cNvSpPr>
          <p:nvPr>
            <p:ph type="title"/>
          </p:nvPr>
        </p:nvSpPr>
        <p:spPr/>
        <p:txBody>
          <a:bodyPr/>
          <a:lstStyle/>
          <a:p>
            <a:r>
              <a:rPr lang="en-US" altLang="zh-CN" dirty="0">
                <a:solidFill>
                  <a:srgbClr val="C00000"/>
                </a:solidFill>
              </a:rPr>
              <a:t>Summary: </a:t>
            </a:r>
            <a:endParaRPr lang="zh-CN" altLang="en-US" dirty="0">
              <a:solidFill>
                <a:srgbClr val="C00000"/>
              </a:solidFill>
            </a:endParaRPr>
          </a:p>
        </p:txBody>
      </p:sp>
      <p:sp>
        <p:nvSpPr>
          <p:cNvPr id="3" name="内容占位符 2">
            <a:extLst>
              <a:ext uri="{FF2B5EF4-FFF2-40B4-BE49-F238E27FC236}">
                <a16:creationId xmlns:a16="http://schemas.microsoft.com/office/drawing/2014/main" id="{88A868AB-D614-4FE0-AEC3-87F6BA46460B}"/>
              </a:ext>
            </a:extLst>
          </p:cNvPr>
          <p:cNvSpPr>
            <a:spLocks noGrp="1"/>
          </p:cNvSpPr>
          <p:nvPr>
            <p:ph idx="1"/>
          </p:nvPr>
        </p:nvSpPr>
        <p:spPr>
          <a:xfrm>
            <a:off x="377687" y="1825625"/>
            <a:ext cx="11522765" cy="4351338"/>
          </a:xfrm>
        </p:spPr>
        <p:txBody>
          <a:bodyPr/>
          <a:lstStyle/>
          <a:p>
            <a:pPr marL="228600" lvl="1">
              <a:lnSpc>
                <a:spcPct val="100000"/>
              </a:lnSpc>
              <a:spcBef>
                <a:spcPts val="0"/>
              </a:spcBef>
              <a:spcAft>
                <a:spcPts val="300"/>
              </a:spcAft>
              <a:buBlip>
                <a:blip r:embed="rId3"/>
              </a:buBlip>
              <a:defRPr/>
            </a:pPr>
            <a:r>
              <a:rPr lang="en-US" altLang="zh-CN" sz="1600" dirty="0">
                <a:solidFill>
                  <a:srgbClr val="C00000"/>
                </a:solidFill>
                <a:latin typeface="Calibri" panose="020F0502020204030204" pitchFamily="34" charset="0"/>
                <a:ea typeface="宋体" panose="02010600030101010101" pitchFamily="2" charset="-122"/>
                <a:cs typeface="Calibri" panose="020F0502020204030204" pitchFamily="34" charset="0"/>
              </a:rPr>
              <a:t>Proposal on satellite list sent to UE</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1A: The UE can use the list to (re)attempt NAS procedures, and to be aware of which satellite(s) may contain MT data. </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1B: The network can synchronize UE context to the satellite(s) included in the list, and can send MT data to these satellite(s).</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1C: The list sent to UE is a recommendation information for UE and it is unnecessary to send two different lists to the UE.</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1D: How UE behaves when receiving the satellite list is UE implementation. </a:t>
            </a:r>
          </a:p>
          <a:p>
            <a:pPr lvl="1">
              <a:lnSpc>
                <a:spcPct val="100000"/>
              </a:lnSpc>
              <a:spcBef>
                <a:spcPts val="0"/>
              </a:spcBef>
              <a:spcAft>
                <a:spcPts val="300"/>
              </a:spcAft>
            </a:pPr>
            <a:r>
              <a:rPr lang="en-US" altLang="zh-CN" sz="1400" dirty="0">
                <a:solidFill>
                  <a:srgbClr val="C00000"/>
                </a:solidFill>
                <a:latin typeface="Calibri" panose="020F0502020204030204" pitchFamily="34" charset="0"/>
                <a:cs typeface="Calibri" panose="020F0502020204030204" pitchFamily="34" charset="0"/>
              </a:rPr>
              <a:t>Proposal 1E: UE may access other satellites which are not included in the satellite list, or other RAT type to attain services. </a:t>
            </a:r>
          </a:p>
          <a:p>
            <a:pPr marL="685800" lvl="2">
              <a:lnSpc>
                <a:spcPct val="100000"/>
              </a:lnSpc>
              <a:spcBef>
                <a:spcPts val="0"/>
              </a:spcBef>
              <a:spcAft>
                <a:spcPts val="300"/>
              </a:spcAft>
              <a:buBlip>
                <a:blip r:embed="rId3"/>
              </a:buBlip>
              <a:defRPr/>
            </a:pPr>
            <a:r>
              <a:rPr kumimoji="0" lang="en-US" altLang="zh-CN" sz="14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rPr>
              <a:t>Proposal 1F: The satellites included in the satellite list are expected to be able to support the UE (e.g.  have a UE context) and must support store-and-forward operation (but may be operating in normal IoT NTN mode or in store-and-forward mode when the satellite serves the area where the UE is located).</a:t>
            </a:r>
          </a:p>
          <a:p>
            <a:pPr marL="685800" lvl="2">
              <a:lnSpc>
                <a:spcPct val="100000"/>
              </a:lnSpc>
              <a:spcBef>
                <a:spcPts val="0"/>
              </a:spcBef>
              <a:spcAft>
                <a:spcPts val="300"/>
              </a:spcAft>
              <a:buBlip>
                <a:blip r:embed="rId3"/>
              </a:buBlip>
              <a:defRPr/>
            </a:pPr>
            <a:endParaRPr kumimoji="0" lang="en-US" altLang="zh-CN" sz="14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endParaRPr>
          </a:p>
          <a:p>
            <a:pPr>
              <a:lnSpc>
                <a:spcPct val="100000"/>
              </a:lnSpc>
              <a:spcBef>
                <a:spcPts val="0"/>
              </a:spcBef>
              <a:spcAft>
                <a:spcPts val="300"/>
              </a:spcAft>
              <a:defRPr/>
            </a:pPr>
            <a:r>
              <a:rPr kumimoji="0" lang="en-US" altLang="zh-CN" sz="16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rPr>
              <a:t>Proposal on mode change</a:t>
            </a:r>
          </a:p>
          <a:p>
            <a:pPr lvl="1">
              <a:lnSpc>
                <a:spcPct val="100000"/>
              </a:lnSpc>
              <a:spcBef>
                <a:spcPts val="0"/>
              </a:spcBef>
              <a:spcAft>
                <a:spcPts val="300"/>
              </a:spcAft>
              <a:defRPr/>
            </a:pPr>
            <a:r>
              <a:rPr kumimoji="0" lang="en-US" altLang="zh-CN" sz="14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rPr>
              <a:t>Proposal 2: UE initiates Attach procedure when transits from non-S&amp;F Mode to S&amp;F mode.</a:t>
            </a:r>
            <a:endParaRPr kumimoji="0" lang="en-US" altLang="zh-CN" sz="1200" b="0" i="0" u="none" strike="noStrike" kern="1200" cap="none" spc="0" normalizeH="0" baseline="0" noProof="0" dirty="0">
              <a:ln>
                <a:noFill/>
              </a:ln>
              <a:solidFill>
                <a:srgbClr val="C00000"/>
              </a:solidFill>
              <a:effectLst/>
              <a:uLnTx/>
              <a:uFillTx/>
              <a:latin typeface="Calibri" panose="020F0502020204030204" pitchFamily="34" charset="0"/>
              <a:ea typeface="宋体" panose="02010600030101010101" pitchFamily="2" charset="-122"/>
              <a:cs typeface="Calibri" panose="020F0502020204030204" pitchFamily="34" charset="0"/>
            </a:endParaRPr>
          </a:p>
          <a:p>
            <a:pPr marL="228600" marR="0" lvl="0" indent="-228600" algn="l" defTabSz="914400" rtl="0" eaLnBrk="0" fontAlgn="base" latinLnBrk="0" hangingPunct="0">
              <a:lnSpc>
                <a:spcPct val="100000"/>
              </a:lnSpc>
              <a:spcBef>
                <a:spcPts val="0"/>
              </a:spcBef>
              <a:spcAft>
                <a:spcPts val="300"/>
              </a:spcAft>
              <a:buClrTx/>
              <a:buSzTx/>
              <a:buFontTx/>
              <a:buBlip>
                <a:blip r:embed="rId3"/>
              </a:buBlip>
              <a:tabLst/>
              <a:defRPr/>
            </a:pPr>
            <a:endParaRPr kumimoji="0" lang="en-US" altLang="zh-CN"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p>
            <a:pPr>
              <a:lnSpc>
                <a:spcPct val="100000"/>
              </a:lnSpc>
              <a:spcBef>
                <a:spcPts val="0"/>
              </a:spcBef>
              <a:spcAft>
                <a:spcPts val="300"/>
              </a:spcAft>
              <a:defRPr/>
            </a:pPr>
            <a:r>
              <a:rPr lang="en-US" altLang="zh-CN" sz="1600" dirty="0">
                <a:solidFill>
                  <a:prstClr val="black"/>
                </a:solidFill>
                <a:latin typeface="Calibri" panose="020F0502020204030204" pitchFamily="34" charset="0"/>
                <a:ea typeface="Calibri" panose="020F0502020204030204" pitchFamily="34" charset="0"/>
                <a:cs typeface="Calibri" panose="020F0502020204030204" pitchFamily="34" charset="0"/>
              </a:rPr>
              <a:t>Reply </a:t>
            </a:r>
            <a:r>
              <a:rPr lang="en-US" altLang="zh-CN" sz="1600" dirty="0">
                <a:solidFill>
                  <a:prstClr val="black"/>
                </a:solidFill>
                <a:latin typeface="Calibri" panose="020F0502020204030204" pitchFamily="34" charset="0"/>
                <a:cs typeface="Calibri" panose="020F0502020204030204" pitchFamily="34" charset="0"/>
              </a:rPr>
              <a:t>to the LS in S2-2500781 (LS Reply) is described on the next slide, S2-2500782 (general description) adds descriptions corresponding to Proposal 1 (including 1A~1F) and Proposal 2 into </a:t>
            </a:r>
            <a:r>
              <a:rPr lang="en-US" altLang="zh-CN" sz="1600">
                <a:solidFill>
                  <a:prstClr val="black"/>
                </a:solidFill>
                <a:latin typeface="Calibri" panose="020F0502020204030204" pitchFamily="34" charset="0"/>
                <a:cs typeface="Calibri" panose="020F0502020204030204" pitchFamily="34" charset="0"/>
              </a:rPr>
              <a:t>clause 4.13.9.1, </a:t>
            </a:r>
            <a:r>
              <a:rPr lang="en-US" altLang="zh-CN" sz="1600" dirty="0">
                <a:solidFill>
                  <a:prstClr val="black"/>
                </a:solidFill>
                <a:latin typeface="Calibri" panose="020F0502020204030204" pitchFamily="34" charset="0"/>
                <a:cs typeface="Calibri" panose="020F0502020204030204" pitchFamily="34" charset="0"/>
              </a:rPr>
              <a:t>and S2-2500783 (procedure) Add S&amp;F Monitoring List IE into NAS procedures.</a:t>
            </a:r>
          </a:p>
          <a:p>
            <a:pPr lvl="1"/>
            <a:endParaRPr lang="en-US" altLang="zh-CN" sz="1600" dirty="0"/>
          </a:p>
        </p:txBody>
      </p:sp>
    </p:spTree>
    <p:extLst>
      <p:ext uri="{BB962C8B-B14F-4D97-AF65-F5344CB8AC3E}">
        <p14:creationId xmlns:p14="http://schemas.microsoft.com/office/powerpoint/2010/main" val="6952375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88C5F4-F2EA-424D-808D-B349BB1C272A}"/>
              </a:ext>
            </a:extLst>
          </p:cNvPr>
          <p:cNvSpPr>
            <a:spLocks noGrp="1"/>
          </p:cNvSpPr>
          <p:nvPr>
            <p:ph type="title"/>
          </p:nvPr>
        </p:nvSpPr>
        <p:spPr/>
        <p:txBody>
          <a:bodyPr/>
          <a:lstStyle/>
          <a:p>
            <a:r>
              <a:rPr lang="en-US" altLang="zh-CN" dirty="0">
                <a:solidFill>
                  <a:srgbClr val="C00000"/>
                </a:solidFill>
              </a:rPr>
              <a:t>Summary: LS Reply</a:t>
            </a:r>
            <a:endParaRPr lang="zh-CN" altLang="en-US" dirty="0">
              <a:solidFill>
                <a:srgbClr val="C00000"/>
              </a:solidFill>
            </a:endParaRPr>
          </a:p>
        </p:txBody>
      </p:sp>
      <p:sp>
        <p:nvSpPr>
          <p:cNvPr id="3" name="内容占位符 2">
            <a:extLst>
              <a:ext uri="{FF2B5EF4-FFF2-40B4-BE49-F238E27FC236}">
                <a16:creationId xmlns:a16="http://schemas.microsoft.com/office/drawing/2014/main" id="{88A868AB-D614-4FE0-AEC3-87F6BA46460B}"/>
              </a:ext>
            </a:extLst>
          </p:cNvPr>
          <p:cNvSpPr>
            <a:spLocks noGrp="1"/>
          </p:cNvSpPr>
          <p:nvPr>
            <p:ph idx="1"/>
          </p:nvPr>
        </p:nvSpPr>
        <p:spPr>
          <a:xfrm>
            <a:off x="377687" y="1825625"/>
            <a:ext cx="11522765" cy="558346"/>
          </a:xfrm>
        </p:spPr>
        <p:txBody>
          <a:bodyPr/>
          <a:lstStyle/>
          <a:p>
            <a:r>
              <a:rPr lang="en-US" altLang="zh-CN" sz="1600" dirty="0"/>
              <a:t>Based on Proposal 1C, 1D, 1E and 1F, SA2 Reply to the LS (</a:t>
            </a:r>
            <a:r>
              <a:rPr lang="en-US" altLang="zh-CN" sz="1600" b="1" kern="100" dirty="0">
                <a:effectLst/>
                <a:latin typeface="Arial" panose="020B0604020202020204" pitchFamily="34" charset="0"/>
                <a:ea typeface="MS Mincho" panose="02020609040205080304" pitchFamily="49" charset="-128"/>
                <a:cs typeface="Times New Roman" panose="02020603050405020304" pitchFamily="18" charset="0"/>
              </a:rPr>
              <a:t>R2-2411197</a:t>
            </a:r>
            <a:r>
              <a:rPr lang="en-US" altLang="zh-CN" sz="1600" dirty="0"/>
              <a:t>) is as following:</a:t>
            </a:r>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a:p>
            <a:endParaRPr lang="en-US" altLang="zh-CN" sz="1600" dirty="0"/>
          </a:p>
        </p:txBody>
      </p:sp>
      <p:sp>
        <p:nvSpPr>
          <p:cNvPr id="4" name="文本框 3">
            <a:extLst>
              <a:ext uri="{FF2B5EF4-FFF2-40B4-BE49-F238E27FC236}">
                <a16:creationId xmlns:a16="http://schemas.microsoft.com/office/drawing/2014/main" id="{940A57D6-C5C4-4CAF-80B4-A805131FB61C}"/>
              </a:ext>
            </a:extLst>
          </p:cNvPr>
          <p:cNvSpPr txBox="1"/>
          <p:nvPr/>
        </p:nvSpPr>
        <p:spPr>
          <a:xfrm>
            <a:off x="704298" y="2207118"/>
            <a:ext cx="11304104" cy="4154984"/>
          </a:xfrm>
          <a:prstGeom prst="rect">
            <a:avLst/>
          </a:prstGeom>
          <a:solidFill>
            <a:schemeClr val="bg1">
              <a:lumMod val="95000"/>
            </a:schemeClr>
          </a:solidFill>
        </p:spPr>
        <p:txBody>
          <a:bodyPr wrap="square" rtlCol="0">
            <a:spAutoFit/>
          </a:bodyPr>
          <a:lstStyle/>
          <a:p>
            <a:pPr fontAlgn="auto" hangingPunct="1">
              <a:spcAft>
                <a:spcPts val="600"/>
              </a:spcAft>
            </a:pPr>
            <a:r>
              <a:rPr lang="en-US" altLang="zh-CN" sz="1200" kern="100" dirty="0">
                <a:effectLst/>
                <a:latin typeface="Arial" panose="020B0604020202020204" pitchFamily="34" charset="0"/>
                <a:ea typeface="等线" panose="02010600030101010101" pitchFamily="2" charset="-122"/>
              </a:rPr>
              <a:t>RAN2 discussed how an IoT NTN UE capable of store-and-forward operation uses the MME-configured satellite ID list in the access stratum. RAN2 made the assumption that the UE configured with a satellite ID list by MME is not prevented to camp on a satellite operating in normal IoT NTN mode (i.e. with feeder-link connection), and perform subsequent access and data/</a:t>
            </a:r>
            <a:r>
              <a:rPr lang="en-US" altLang="zh-CN" sz="1200" kern="100" dirty="0" err="1">
                <a:effectLst/>
                <a:latin typeface="Arial" panose="020B0604020202020204" pitchFamily="34" charset="0"/>
                <a:ea typeface="等线" panose="02010600030101010101" pitchFamily="2" charset="-122"/>
              </a:rPr>
              <a:t>signalling</a:t>
            </a:r>
            <a:r>
              <a:rPr lang="en-US" altLang="zh-CN" sz="1200" kern="100" dirty="0">
                <a:effectLst/>
                <a:latin typeface="Arial" panose="020B0604020202020204" pitchFamily="34" charset="0"/>
                <a:ea typeface="等线" panose="02010600030101010101" pitchFamily="2" charset="-122"/>
              </a:rPr>
              <a:t> communication with that satellite.</a:t>
            </a:r>
            <a:endParaRPr lang="zh-CN" altLang="zh-CN" sz="1200" dirty="0">
              <a:effectLst/>
              <a:latin typeface="Times New Roman" panose="02020603050405020304" pitchFamily="18" charset="0"/>
              <a:ea typeface="Times New Roman" panose="02020603050405020304" pitchFamily="18" charset="0"/>
            </a:endParaRPr>
          </a:p>
          <a:p>
            <a:pPr fontAlgn="auto" hangingPunct="1">
              <a:spcAft>
                <a:spcPts val="900"/>
              </a:spcAft>
            </a:pPr>
            <a:r>
              <a:rPr lang="en-US" altLang="zh-CN" sz="1200" kern="100" dirty="0">
                <a:effectLst/>
                <a:latin typeface="Arial" panose="020B0604020202020204" pitchFamily="34" charset="0"/>
                <a:ea typeface="等线" panose="02010600030101010101" pitchFamily="2" charset="-122"/>
              </a:rPr>
              <a:t>RAN2 would like to request SA2 to provide feedback on whether the following RAN2 understanding </a:t>
            </a:r>
            <a:r>
              <a:rPr lang="en-GB" altLang="zh-CN" sz="1200" kern="100" dirty="0">
                <a:effectLst/>
                <a:latin typeface="Arial" panose="020B0604020202020204" pitchFamily="34" charset="0"/>
                <a:ea typeface="等线" panose="02010600030101010101" pitchFamily="2" charset="-122"/>
              </a:rPr>
              <a:t>can be confirmed</a:t>
            </a:r>
            <a:r>
              <a:rPr lang="en-US" altLang="zh-CN" sz="1200" kern="100" dirty="0">
                <a:effectLst/>
                <a:latin typeface="Arial" panose="020B0604020202020204" pitchFamily="34" charset="0"/>
                <a:ea typeface="等线" panose="02010600030101010101" pitchFamily="2" charset="-122"/>
              </a:rPr>
              <a:t>: </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900"/>
              </a:spcAft>
              <a:buFont typeface="Wingdings" panose="05000000000000000000" pitchFamily="2" charset="2"/>
              <a:buChar char=""/>
            </a:pPr>
            <a:r>
              <a:rPr lang="en-US" altLang="zh-CN" sz="1200" u="sng" kern="100" dirty="0">
                <a:effectLst/>
                <a:latin typeface="Arial" panose="020B0604020202020204" pitchFamily="34" charset="0"/>
                <a:ea typeface="等线" panose="02010600030101010101" pitchFamily="2" charset="-122"/>
              </a:rPr>
              <a:t>RAN2 understanding</a:t>
            </a:r>
            <a:r>
              <a:rPr lang="en-US" altLang="zh-CN" sz="1200" kern="100" dirty="0">
                <a:effectLst/>
                <a:latin typeface="Arial" panose="020B0604020202020204" pitchFamily="34" charset="0"/>
                <a:ea typeface="等线" panose="02010600030101010101" pitchFamily="2" charset="-122"/>
              </a:rPr>
              <a:t>: The UE configured with a satellite ID list by MME is not prevented to camp on, attempt to access to and communicate with a satellite which is not included in the MME-configured satellite list.</a:t>
            </a:r>
          </a:p>
          <a:p>
            <a:pPr fontAlgn="auto" hangingPunct="1">
              <a:spcAft>
                <a:spcPts val="900"/>
              </a:spcAft>
            </a:pPr>
            <a:r>
              <a:rPr lang="en-US" altLang="zh-CN" sz="1200" b="1" kern="100" dirty="0">
                <a:effectLst/>
                <a:latin typeface="Arial" panose="020B0604020202020204" pitchFamily="34" charset="0"/>
                <a:ea typeface="等线" panose="02010600030101010101" pitchFamily="2" charset="-122"/>
              </a:rPr>
              <a:t>[SA2 answer] SA2 confirms the above RAN2 understanding is aligned with SA2. SA2 agreed that how UE behaves when receiving the satellite list is UE implementation and has updated specification accordingly (please see the attached CR for details).</a:t>
            </a:r>
          </a:p>
          <a:p>
            <a:pPr fontAlgn="auto" hangingPunct="1">
              <a:spcAft>
                <a:spcPts val="900"/>
              </a:spcAft>
            </a:pPr>
            <a:endParaRPr lang="en-US" altLang="zh-CN" sz="1200" kern="100" dirty="0">
              <a:ea typeface="等线" panose="02010600030101010101" pitchFamily="2" charset="-122"/>
            </a:endParaRPr>
          </a:p>
          <a:p>
            <a:pPr fontAlgn="auto" hangingPunct="1">
              <a:spcAft>
                <a:spcPts val="900"/>
              </a:spcAft>
            </a:pPr>
            <a:r>
              <a:rPr lang="en-US" altLang="zh-CN" sz="1200" kern="100" dirty="0">
                <a:effectLst/>
                <a:latin typeface="Arial" panose="020B0604020202020204" pitchFamily="34" charset="0"/>
                <a:ea typeface="等线" panose="02010600030101010101" pitchFamily="2" charset="-122"/>
              </a:rPr>
              <a:t>Also, RAN2 would like to respectfully ask the question below to SA2:</a:t>
            </a:r>
            <a:endParaRPr lang="zh-CN" altLang="zh-CN" sz="1200" dirty="0">
              <a:effectLst/>
              <a:latin typeface="Times New Roman" panose="02020603050405020304" pitchFamily="18" charset="0"/>
              <a:ea typeface="Times New Roman" panose="02020603050405020304" pitchFamily="18" charset="0"/>
            </a:endParaRPr>
          </a:p>
          <a:p>
            <a:pPr fontAlgn="auto" hangingPunct="1">
              <a:spcAft>
                <a:spcPts val="600"/>
              </a:spcAft>
            </a:pPr>
            <a:r>
              <a:rPr lang="en-US" altLang="zh-CN" sz="1200" u="sng" kern="100" dirty="0">
                <a:effectLst/>
                <a:latin typeface="Arial" panose="020B0604020202020204" pitchFamily="34" charset="0"/>
                <a:ea typeface="等线" panose="02010600030101010101" pitchFamily="2" charset="-122"/>
              </a:rPr>
              <a:t>Question</a:t>
            </a:r>
            <a:r>
              <a:rPr lang="en-US" altLang="zh-CN" sz="1200" kern="100" dirty="0">
                <a:effectLst/>
                <a:latin typeface="Arial" panose="020B0604020202020204" pitchFamily="34" charset="0"/>
                <a:ea typeface="等线" panose="02010600030101010101" pitchFamily="2" charset="-122"/>
              </a:rPr>
              <a:t>: If a satellite is included in the satellite list </a:t>
            </a:r>
            <a:r>
              <a:rPr lang="en-US" altLang="zh-CN" sz="1200" kern="100" dirty="0" err="1">
                <a:effectLst/>
                <a:latin typeface="Arial" panose="020B0604020202020204" pitchFamily="34" charset="0"/>
                <a:ea typeface="等线" panose="02010600030101010101" pitchFamily="2" charset="-122"/>
              </a:rPr>
              <a:t>signalled</a:t>
            </a:r>
            <a:r>
              <a:rPr lang="en-US" altLang="zh-CN" sz="1200" kern="100" dirty="0">
                <a:effectLst/>
                <a:latin typeface="Arial" panose="020B0604020202020204" pitchFamily="34" charset="0"/>
                <a:ea typeface="等线" panose="02010600030101010101" pitchFamily="2" charset="-122"/>
              </a:rPr>
              <a:t> by the MME to a UE, does it mean one of the below options, or possibly other option(s):</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600"/>
              </a:spcAft>
              <a:buFont typeface="+mj-lt"/>
              <a:buAutoNum type="arabicPeriod"/>
            </a:pPr>
            <a:r>
              <a:rPr lang="en-US" altLang="zh-CN" sz="1200" kern="100" dirty="0">
                <a:effectLst/>
                <a:latin typeface="Arial" panose="020B0604020202020204" pitchFamily="34" charset="0"/>
                <a:ea typeface="等线" panose="02010600030101010101" pitchFamily="2" charset="-122"/>
              </a:rPr>
              <a:t>the satellite has the UE context but does not necessarily support store-and-forward operation; or</a:t>
            </a:r>
            <a:endParaRPr lang="zh-CN" altLang="zh-CN" sz="1200" dirty="0">
              <a:effectLst/>
              <a:latin typeface="Times New Roman" panose="02020603050405020304" pitchFamily="18" charset="0"/>
              <a:ea typeface="Times New Roman" panose="02020603050405020304" pitchFamily="18" charset="0"/>
            </a:endParaRPr>
          </a:p>
          <a:p>
            <a:pPr marL="342900" lvl="0" indent="-342900" fontAlgn="auto" hangingPunct="1">
              <a:spcAft>
                <a:spcPts val="900"/>
              </a:spcAft>
              <a:buFont typeface="+mj-lt"/>
              <a:buAutoNum type="arabicPeriod"/>
            </a:pPr>
            <a:r>
              <a:rPr lang="en-US" altLang="zh-CN" sz="1200" kern="100" dirty="0">
                <a:effectLst/>
                <a:latin typeface="Arial" panose="020B0604020202020204" pitchFamily="34" charset="0"/>
                <a:ea typeface="等线" panose="02010600030101010101" pitchFamily="2" charset="-122"/>
              </a:rPr>
              <a:t>the satellite has the UE context and must support store-and-forward operation (but may be operating in normal IoT NTN mode or in store-and-forward mode when the satellite serves the area where the UE is located)?   </a:t>
            </a:r>
          </a:p>
          <a:p>
            <a:pPr lvl="0" fontAlgn="auto" hangingPunct="1">
              <a:spcAft>
                <a:spcPts val="900"/>
              </a:spcAft>
            </a:pPr>
            <a:r>
              <a:rPr lang="en-US" altLang="zh-CN" sz="1200" b="1" kern="100" dirty="0">
                <a:ea typeface="等线" panose="02010600030101010101" pitchFamily="2" charset="-122"/>
              </a:rPr>
              <a:t>[SA2 answer] The satellites included in the satellite list are expected to be able to support the UE (e.g.  have a UE context) and must support store-and-forward operation (but may be operating in normal IoT NTN mode or in store-and-forward mode when the satellite serves the area where the UE is located).</a:t>
            </a:r>
            <a:endParaRPr lang="zh-CN" altLang="zh-C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505335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www.w3.org/XML/1998/namespace"/>
    <ds:schemaRef ds:uri="http://schemas.microsoft.com/office/2006/metadata/properties"/>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280d8efa-eff2-4910-88d2-79ca146720c4"/>
    <ds:schemaRef ds:uri="679a257e-872f-4c98-9e8a-0a9c104f72cd"/>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13654</TotalTime>
  <Words>2303</Words>
  <Application>Microsoft Office PowerPoint</Application>
  <PresentationFormat>Widescreen</PresentationFormat>
  <Paragraphs>140</Paragraphs>
  <Slides>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Wingdings</vt:lpstr>
      <vt:lpstr>Office Theme</vt:lpstr>
      <vt:lpstr>Discussion on S&amp;F Monitoring List And Transition between S&amp;F mode and normal mode</vt:lpstr>
      <vt:lpstr>Content</vt:lpstr>
      <vt:lpstr>Background/LS from RAN2</vt:lpstr>
      <vt:lpstr>1. S&amp;F Monitoring List/EN</vt:lpstr>
      <vt:lpstr>1. S&amp;F Monitoring List/EN</vt:lpstr>
      <vt:lpstr>1. S&amp;F Monitoring List/what kind of satellites</vt:lpstr>
      <vt:lpstr>2. Mode change</vt:lpstr>
      <vt:lpstr>Summary: </vt:lpstr>
      <vt:lpstr>Summary: LS Reply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1243</cp:revision>
  <dcterms:created xsi:type="dcterms:W3CDTF">2010-02-05T13:52:04Z</dcterms:created>
  <dcterms:modified xsi:type="dcterms:W3CDTF">2025-01-14T11:49:33Z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1733487101</vt:lpwstr>
  </property>
</Properties>
</file>